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74" r:id="rId3"/>
    <p:sldId id="407" r:id="rId4"/>
    <p:sldId id="542" r:id="rId5"/>
    <p:sldId id="659" r:id="rId6"/>
    <p:sldId id="334" r:id="rId7"/>
    <p:sldId id="317" r:id="rId8"/>
    <p:sldId id="316" r:id="rId9"/>
    <p:sldId id="448" r:id="rId10"/>
    <p:sldId id="449" r:id="rId12"/>
    <p:sldId id="491" r:id="rId13"/>
    <p:sldId id="492" r:id="rId14"/>
    <p:sldId id="54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3" r:id="rId23"/>
    <p:sldId id="502" r:id="rId24"/>
    <p:sldId id="504" r:id="rId25"/>
    <p:sldId id="505" r:id="rId26"/>
    <p:sldId id="750" r:id="rId27"/>
    <p:sldId id="751" r:id="rId28"/>
    <p:sldId id="752" r:id="rId29"/>
    <p:sldId id="753" r:id="rId30"/>
    <p:sldId id="507" r:id="rId31"/>
    <p:sldId id="508" r:id="rId32"/>
    <p:sldId id="509" r:id="rId33"/>
    <p:sldId id="590" r:id="rId34"/>
    <p:sldId id="591" r:id="rId35"/>
    <p:sldId id="713" r:id="rId36"/>
    <p:sldId id="592" r:id="rId37"/>
    <p:sldId id="714" r:id="rId38"/>
    <p:sldId id="510" r:id="rId39"/>
    <p:sldId id="258" r:id="rId40"/>
    <p:sldId id="322" r:id="rId41"/>
    <p:sldId id="401" r:id="rId42"/>
    <p:sldId id="402" r:id="rId43"/>
    <p:sldId id="403" r:id="rId44"/>
    <p:sldId id="404" r:id="rId45"/>
    <p:sldId id="405" r:id="rId46"/>
    <p:sldId id="406" r:id="rId47"/>
    <p:sldId id="392" r:id="rId48"/>
    <p:sldId id="341" r:id="rId49"/>
    <p:sldId id="380" r:id="rId50"/>
    <p:sldId id="393" r:id="rId51"/>
    <p:sldId id="259" r:id="rId52"/>
    <p:sldId id="394" r:id="rId53"/>
    <p:sldId id="383" r:id="rId54"/>
    <p:sldId id="384" r:id="rId55"/>
    <p:sldId id="325" r:id="rId56"/>
    <p:sldId id="386" r:id="rId57"/>
    <p:sldId id="396" r:id="rId58"/>
    <p:sldId id="397" r:id="rId59"/>
    <p:sldId id="410" r:id="rId60"/>
    <p:sldId id="411" r:id="rId61"/>
    <p:sldId id="412" r:id="rId62"/>
    <p:sldId id="398" r:id="rId63"/>
    <p:sldId id="280" r:id="rId64"/>
  </p:sldIdLst>
  <p:sldSz cx="12192000" cy="6858000"/>
  <p:notesSz cx="6858000" cy="9144000"/>
  <p:custDataLst>
    <p:tags r:id="rId6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FF"/>
    <a:srgbClr val="0000FF"/>
    <a:srgbClr val="009900"/>
    <a:srgbClr val="FFFF99"/>
    <a:srgbClr val="0066FF"/>
    <a:srgbClr val="0033CC"/>
    <a:srgbClr val="9900CC"/>
    <a:srgbClr val="CC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6" autoAdjust="0"/>
    <p:restoredTop sz="99835" autoAdjust="0"/>
  </p:normalViewPr>
  <p:slideViewPr>
    <p:cSldViewPr showGuides="1">
      <p:cViewPr varScale="1">
        <p:scale>
          <a:sx n="88" d="100"/>
          <a:sy n="88" d="100"/>
        </p:scale>
        <p:origin x="666" y="90"/>
      </p:cViewPr>
      <p:guideLst>
        <p:guide orient="horz" pos="2140"/>
        <p:guide pos="38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6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ECFC8B0C-C7AD-4BD1-A5AB-B0E8B41B21C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fld id="{2CA4F598-217F-4D82-AEBF-86033D2B32D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53A26-6864-4C69-83DD-3ED272518150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DB284E-9259-45E3-934A-F5E409870A5A}" type="slidenum">
              <a:rPr lang="zh-CN" altLang="en-US" sz="1200"/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Rot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DEFC20-0A64-49CC-B24A-04677AD3CB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B712F-C84C-42FD-9D97-F90457A429F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BF927-D134-427A-B7AA-0BAD49B7F94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393C8-5A67-45A1-BC37-45D10060B1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FC4D22-522A-4C50-A338-E7EAE35537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37E59-71A1-4B80-8ECF-8D7BDEA6C9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C336F-E944-4E70-8DE5-D4004BAA840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4FAB9-D155-4D2E-91B1-FFB0A73F88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CFE79-EDB4-44DA-957D-04D8E1956BA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C88B12-A740-4D5C-BE9A-080A07D270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9487D-91A8-4A54-B086-5DB29B5C39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circl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11D7ACA4-FA57-41E5-A889-8A05263AD1D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ircl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4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3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25.png"/><Relationship Id="rId6" Type="http://schemas.openxmlformats.org/officeDocument/2006/relationships/tags" Target="../tags/tag51.xml"/><Relationship Id="rId5" Type="http://schemas.openxmlformats.org/officeDocument/2006/relationships/image" Target="../media/image24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23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1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28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9" Type="http://schemas.microsoft.com/office/2007/relationships/media" Target="../media/media2.mp3"/><Relationship Id="rId8" Type="http://schemas.openxmlformats.org/officeDocument/2006/relationships/audio" Target="../media/media2.mp3"/><Relationship Id="rId7" Type="http://schemas.openxmlformats.org/officeDocument/2006/relationships/image" Target="../media/image34.pn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35.pn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6" Type="http://schemas.openxmlformats.org/officeDocument/2006/relationships/tags" Target="../tags/tag57.xml"/><Relationship Id="rId5" Type="http://schemas.microsoft.com/office/2007/relationships/media" Target="../media/media4.mp3"/><Relationship Id="rId4" Type="http://schemas.openxmlformats.org/officeDocument/2006/relationships/audio" Target="../media/media4.mp3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4" Type="http://schemas.openxmlformats.org/officeDocument/2006/relationships/image" Target="../media/image28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3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44544" y="1340768"/>
            <a:ext cx="10729192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405" indent="-44640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43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listen </a:t>
            </a:r>
            <a:r>
              <a:rPr lang="en-US" altLang="zh-CN" dirty="0">
                <a:cs typeface="Times New Roman" panose="02020603050405020304" pitchFamily="18" charset="0"/>
              </a:rPr>
              <a:t>for specific information about </a:t>
            </a:r>
            <a:r>
              <a:rPr lang="en-US" altLang="zh-CN" dirty="0" smtClean="0">
                <a:cs typeface="Times New Roman" panose="02020603050405020304" pitchFamily="18" charset="0"/>
              </a:rPr>
              <a:t>invitations(</a:t>
            </a:r>
            <a:r>
              <a:rPr lang="zh-CN" altLang="en-US" dirty="0">
                <a:cs typeface="Times New Roman" panose="02020603050405020304" pitchFamily="18" charset="0"/>
              </a:rPr>
              <a:t>邀请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cs typeface="Times New Roman" panose="02020603050405020304" pitchFamily="18" charset="0"/>
              </a:rPr>
              <a:t>learn to make, accept and decline invitations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    Can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you come to my party on…?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Sure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I’d love to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   Sorry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,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can’t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. I </a:t>
            </a:r>
            <a:r>
              <a:rPr lang="en-US" altLang="zh-CN" i="1" dirty="0">
                <a:solidFill>
                  <a:srgbClr val="FF3300"/>
                </a:solidFill>
                <a:cs typeface="Times New Roman" panose="02020603050405020304" pitchFamily="18" charset="0"/>
              </a:rPr>
              <a:t>have to/must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…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To revise and learn the words and expressions: </a:t>
            </a:r>
            <a:r>
              <a:rPr lang="en-US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prepare for an exam, have the flue, help one’s parents, meet one’s friends, go to the/ a doctor, available, another time, go bike riding, not …until, hang out, catch </a:t>
            </a:r>
            <a:endParaRPr lang="en-US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b="17147"/>
          <a:stretch>
            <a:fillRect/>
          </a:stretch>
        </p:blipFill>
        <p:spPr>
          <a:xfrm>
            <a:off x="2999656" y="188640"/>
            <a:ext cx="5618967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1050925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2639695" y="5225415"/>
            <a:ext cx="718820" cy="69469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511675" y="2997200"/>
            <a:ext cx="680974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0000FF"/>
                </a:solidFill>
                <a:sym typeface="+mn-ea"/>
              </a:rPr>
              <a:t>Jenny: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Yes, I’ d love to./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</a:t>
            </a: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to./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            Sure, it sounds great.</a:t>
            </a:r>
            <a:endParaRPr lang="en-US" altLang="zh-CN" sz="40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微信图片_20231207113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881505"/>
            <a:ext cx="2792095" cy="319532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71270" y="508571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Jenny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76350" y="477520"/>
            <a:ext cx="1010983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accept the invitation</a:t>
            </a:r>
            <a:r>
              <a:rPr lang="en-US" altLang="zh-CN" sz="3200" dirty="0">
                <a:solidFill>
                  <a:schemeClr val="tx1"/>
                </a:solidFill>
              </a:rPr>
              <a:t> showing your happiness?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704830" y="548640"/>
            <a:ext cx="552450" cy="57594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836930"/>
            <a:ext cx="11400790" cy="5761355"/>
          </a:xfrm>
          <a:prstGeom prst="rect">
            <a:avLst/>
          </a:prstGeom>
        </p:spPr>
      </p:pic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23795" y="15494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48115" y="26225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548640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0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206" y="4181633"/>
            <a:ext cx="4501008" cy="139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9900"/>
                </a:solidFill>
              </a:rPr>
              <a:t>prepare for an exam</a:t>
            </a:r>
            <a:endParaRPr kumimoji="1" lang="en-US" altLang="zh-CN" sz="3400" dirty="0">
              <a:solidFill>
                <a:srgbClr val="0099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400" b="0" dirty="0">
                <a:solidFill>
                  <a:schemeClr val="tx1"/>
                </a:solidFill>
              </a:rPr>
              <a:t>    </a:t>
            </a:r>
            <a:r>
              <a:rPr kumimoji="1" lang="zh-CN" altLang="zh-CN" dirty="0">
                <a:solidFill>
                  <a:schemeClr val="tx1"/>
                </a:solidFill>
                <a:latin typeface="+mn-lt"/>
              </a:rPr>
              <a:t>为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</a:rPr>
              <a:t>考试做准备</a:t>
            </a:r>
            <a:endParaRPr kumimoji="1" lang="zh-CN" alt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1341120"/>
            <a:ext cx="3427730" cy="2912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72355" y="1917065"/>
            <a:ext cx="3477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1875" y="2644775"/>
            <a:ext cx="66160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must 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prepare for an exam.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3840" y="4438015"/>
            <a:ext cx="13563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[ɪɡˈzæm]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" grpId="0"/>
      <p:bldP spid="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683895" y="907415"/>
            <a:ext cx="108184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Can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come to my party on Saturday afterday?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2634615"/>
            <a:ext cx="701548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Sorry, I ca</a:t>
            </a:r>
            <a:r>
              <a:rPr lang="en-US" altLang="zh-CN" sz="48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n’t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8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have to </a:t>
            </a:r>
            <a:r>
              <a:rPr lang="en-US" altLang="zh-CN" sz="48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meet my friend.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8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370205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477520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5280" y="4711700"/>
            <a:ext cx="4213860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800" dirty="0">
                <a:solidFill>
                  <a:srgbClr val="009900"/>
                </a:solidFill>
              </a:rPr>
              <a:t>meet my friend</a:t>
            </a:r>
            <a:endParaRPr lang="en-US" altLang="zh-CN" sz="4800" dirty="0">
              <a:solidFill>
                <a:srgbClr val="0099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425" y="1925955"/>
            <a:ext cx="3776980" cy="3001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835660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like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2204085"/>
            <a:ext cx="4699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I’m afraid </a:t>
            </a:r>
            <a:r>
              <a:rPr lang="en-US" altLang="zh-CN" sz="48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8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8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48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flu. </a:t>
            </a:r>
            <a:endParaRPr lang="en-US" altLang="zh-CN" sz="48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226695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334010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7486" y="4402267"/>
            <a:ext cx="3231515" cy="186372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4800" dirty="0">
                <a:solidFill>
                  <a:srgbClr val="00B050"/>
                </a:solidFill>
              </a:rPr>
              <a:t>have the flu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得了流行性感冒</a:t>
            </a:r>
            <a:r>
              <a:rPr lang="en-US" altLang="zh-CN" sz="4800" dirty="0">
                <a:solidFill>
                  <a:srgbClr val="00B050"/>
                </a:solidFill>
              </a:rPr>
              <a:t> </a:t>
            </a:r>
            <a:endParaRPr lang="en-US" altLang="zh-CN" sz="4800" dirty="0">
              <a:solidFill>
                <a:srgbClr val="00B05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" y="1628140"/>
            <a:ext cx="3881755" cy="2820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740" y="5096510"/>
            <a:ext cx="8826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[fluː]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15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799965" y="1988820"/>
            <a:ext cx="70154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love to, but I’m afraid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go to the doctor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9350" y="3645748"/>
            <a:ext cx="4263390" cy="977265"/>
          </a:xfrm>
          <a:prstGeom prst="rect">
            <a:avLst/>
          </a:prstGeom>
        </p:spPr>
        <p:txBody>
          <a:bodyPr wrap="none">
            <a:spAutoFit/>
          </a:bodyPr>
          <a:p>
            <a:pPr eaLnBrk="1" hangingPunct="1">
              <a:lnSpc>
                <a:spcPct val="120000"/>
              </a:lnSpc>
            </a:pPr>
            <a:r>
              <a:rPr lang="en-US" altLang="zh-CN" sz="4800" dirty="0">
                <a:solidFill>
                  <a:srgbClr val="00B050"/>
                </a:solidFill>
              </a:rPr>
              <a:t>go to </a:t>
            </a:r>
            <a:r>
              <a:rPr lang="en-US" altLang="zh-CN" sz="4800" dirty="0" smtClean="0">
                <a:solidFill>
                  <a:srgbClr val="00B050"/>
                </a:solidFill>
              </a:rPr>
              <a:t>the </a:t>
            </a:r>
            <a:r>
              <a:rPr lang="en-US" altLang="zh-CN" sz="4800" dirty="0">
                <a:solidFill>
                  <a:srgbClr val="00B050"/>
                </a:solidFill>
              </a:rPr>
              <a:t>doctor</a:t>
            </a:r>
            <a:endParaRPr lang="en-US" altLang="zh-CN" sz="4800" dirty="0">
              <a:solidFill>
                <a:srgbClr val="00B05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557020"/>
            <a:ext cx="4398645" cy="231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769620" y="620395"/>
            <a:ext cx="892175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Sun Ning:</a:t>
            </a:r>
            <a:r>
              <a:rPr lang="en-US" altLang="zh-CN" sz="3200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you love to </a:t>
            </a:r>
            <a:r>
              <a:rPr lang="en-US" altLang="zh-CN" sz="3200" dirty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come to my party?</a:t>
            </a:r>
            <a:endParaRPr lang="en-US" altLang="zh-CN" sz="3200" dirty="0">
              <a:solidFill>
                <a:schemeClr val="tx1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282440" y="1988820"/>
            <a:ext cx="753300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Sorry, I’m </a:t>
            </a:r>
            <a:r>
              <a:rPr lang="en-US" altLang="zh-CN" sz="4000" u="sng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available.</a:t>
            </a:r>
            <a:endParaRPr lang="en-US" altLang="zh-CN" sz="40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 might have to </a:t>
            </a:r>
            <a:r>
              <a:rPr lang="en-US" altLang="zh-CN" sz="4000" dirty="0" smtClean="0">
                <a:solidFill>
                  <a:schemeClr val="tx1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help my parents</a:t>
            </a:r>
            <a:r>
              <a:rPr lang="en-US" altLang="zh-CN" sz="4000" dirty="0" smtClean="0">
                <a:solidFill>
                  <a:schemeClr val="tx2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4000" dirty="0" smtClean="0">
              <a:solidFill>
                <a:schemeClr val="tx2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3795" y="11430"/>
            <a:ext cx="66973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How to </a:t>
            </a:r>
            <a:r>
              <a:rPr lang="en-US" altLang="zh-CN" sz="3200" u="sng" dirty="0">
                <a:solidFill>
                  <a:schemeClr val="tx1"/>
                </a:solidFill>
              </a:rPr>
              <a:t>refuse the invitation</a:t>
            </a:r>
            <a:r>
              <a:rPr lang="en-US" altLang="zh-CN" sz="3200" dirty="0">
                <a:solidFill>
                  <a:schemeClr val="tx1"/>
                </a:solidFill>
              </a:rPr>
              <a:t> politely?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48115" y="118745"/>
            <a:ext cx="560705" cy="574675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270510" y="4004945"/>
            <a:ext cx="4968240" cy="90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4800" dirty="0" smtClean="0">
                <a:solidFill>
                  <a:srgbClr val="00B050"/>
                </a:solidFill>
              </a:rPr>
              <a:t>help </a:t>
            </a:r>
            <a:r>
              <a:rPr kumimoji="1" lang="en-US" altLang="zh-CN" sz="4800" dirty="0">
                <a:solidFill>
                  <a:srgbClr val="00B050"/>
                </a:solidFill>
              </a:rPr>
              <a:t>my </a:t>
            </a:r>
            <a:r>
              <a:rPr kumimoji="1" lang="en-US" altLang="zh-CN" sz="4800" dirty="0" smtClean="0">
                <a:solidFill>
                  <a:srgbClr val="00B050"/>
                </a:solidFill>
              </a:rPr>
              <a:t>parents</a:t>
            </a:r>
            <a:endParaRPr kumimoji="1" lang="en-US" altLang="zh-CN" sz="4800" dirty="0" smtClean="0">
              <a:solidFill>
                <a:srgbClr val="00B05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r="14214"/>
          <a:stretch>
            <a:fillRect/>
          </a:stretch>
        </p:blipFill>
        <p:spPr>
          <a:xfrm>
            <a:off x="695960" y="1424940"/>
            <a:ext cx="3395345" cy="2647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36815" y="2493645"/>
            <a:ext cx="310769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[əˈveɪləbl]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adj.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有空的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3" grpId="0"/>
      <p:bldP spid="2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1544337" y="794694"/>
            <a:ext cx="81724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Match the phrases with the pictures (a-e).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5735955" y="1994535"/>
            <a:ext cx="5833110" cy="34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reasons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1. prepare for an exam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2. help my parents     </a:t>
            </a:r>
            <a:r>
              <a:rPr lang="en-US" altLang="zh-CN" dirty="0" smtClean="0"/>
              <a:t>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3. go to the doctor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4. meet my friend       ______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5. have the flu             ______</a:t>
            </a:r>
            <a:endParaRPr lang="en-US" altLang="zh-CN" dirty="0"/>
          </a:p>
        </p:txBody>
      </p: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0273036" y="2564904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716787" y="3116270"/>
            <a:ext cx="5032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696772" y="3644404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769798" y="4195770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9696772" y="4671517"/>
            <a:ext cx="5032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77975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6728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15595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6131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40703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5275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98475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615838"/>
            <a:ext cx="1091012" cy="1091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" y="1645613"/>
            <a:ext cx="5598151" cy="4198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3432175" y="44450"/>
            <a:ext cx="4615180" cy="8007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Summary</a:t>
            </a:r>
            <a:endParaRPr lang="en-US" altLang="zh-CN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58485" y="479425"/>
            <a:ext cx="41910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FF0000"/>
                </a:solidFill>
              </a:rPr>
              <a:t>accept an invitation</a:t>
            </a:r>
            <a:endParaRPr lang="en-US" altLang="zh-CN" sz="3200" u="sng" dirty="0">
              <a:solidFill>
                <a:srgbClr val="FF00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30045" y="299656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9900"/>
                </a:solidFill>
              </a:rPr>
              <a:t>refuse an invitation</a:t>
            </a:r>
            <a:r>
              <a:rPr lang="en-US" altLang="zh-CN" sz="3200" dirty="0">
                <a:solidFill>
                  <a:srgbClr val="009900"/>
                </a:solidFill>
              </a:rPr>
              <a:t> 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26235" y="1199515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Can you...?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2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98625" y="479425"/>
            <a:ext cx="351409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CC00FF"/>
                </a:solidFill>
              </a:rPr>
              <a:t>make an invitation</a:t>
            </a:r>
            <a:endParaRPr lang="en-US" altLang="zh-CN" sz="3200" u="sng" dirty="0">
              <a:solidFill>
                <a:srgbClr val="CC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58485" y="1271270"/>
            <a:ext cx="386080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Yes, I’ d love to.</a:t>
            </a:r>
            <a:endParaRPr lang="en-US" altLang="zh-CN" sz="3200" dirty="0" smtClean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</a:t>
            </a:r>
            <a:r>
              <a:rPr lang="en-US" altLang="zh-CN" sz="3200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love </a:t>
            </a: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to.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Sure, it sounds great.</a:t>
            </a:r>
            <a:endParaRPr lang="en-US" altLang="zh-CN" sz="3200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09725" y="3572510"/>
            <a:ext cx="56565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 ca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 smtClean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sorry, I ca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n’t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I’d love to, but 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I’m afraid </a:t>
            </a:r>
            <a:r>
              <a:rPr lang="en-US" altLang="zh-CN" sz="3200" u="sng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Sorry, I’m </a:t>
            </a:r>
            <a:r>
              <a:rPr lang="en-US" altLang="zh-CN" sz="3200" u="sng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not</a:t>
            </a:r>
            <a:r>
              <a:rPr lang="en-US" altLang="zh-CN" sz="3200" dirty="0" smtClean="0">
                <a:solidFill>
                  <a:srgbClr val="009900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 available/free.</a:t>
            </a: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sz="3200" dirty="0">
              <a:solidFill>
                <a:srgbClr val="009900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49135" y="3068955"/>
            <a:ext cx="412242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u="sng" dirty="0">
                <a:solidFill>
                  <a:srgbClr val="0000FF"/>
                </a:solidFill>
              </a:rPr>
              <a:t>give a reason</a:t>
            </a: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28815" y="3644900"/>
            <a:ext cx="3894455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must...</a:t>
            </a:r>
            <a:endParaRPr lang="en-US" altLang="zh-CN" sz="32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might have to...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  <a:sym typeface="+mn-ea"/>
              </a:rPr>
              <a:t>I ...</a:t>
            </a:r>
            <a:endParaRPr lang="en-US" altLang="zh-CN" sz="3200" dirty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65" y="3079750"/>
            <a:ext cx="2052955" cy="1903730"/>
          </a:xfrm>
          <a:prstGeom prst="rect">
            <a:avLst/>
          </a:prstGeom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407670" y="1628775"/>
            <a:ext cx="4454525" cy="1151890"/>
          </a:xfrm>
          <a:prstGeom prst="wedgeRoundRectCallout">
            <a:avLst>
              <a:gd name="adj1" fmla="val 54005"/>
              <a:gd name="adj2" fmla="val 98566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cs typeface="Times New Roman" panose="02020603050405020304" pitchFamily="18" charset="0"/>
              </a:rPr>
              <a:t>Hey, ... 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Can you</a:t>
            </a:r>
            <a:r>
              <a:rPr lang="en-US" altLang="zh-CN" sz="2800" dirty="0">
                <a:cs typeface="Times New Roman" panose="02020603050405020304" pitchFamily="18" charset="0"/>
              </a:rPr>
              <a:t> ... on Saturday?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6452870" y="1626235"/>
            <a:ext cx="5688330" cy="1160780"/>
          </a:xfrm>
          <a:prstGeom prst="wedgeRoundRectCallout">
            <a:avLst>
              <a:gd name="adj1" fmla="val -52947"/>
              <a:gd name="adj2" fmla="val 10361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I’m not available.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I ... this weekend. </a:t>
            </a:r>
            <a:endParaRPr lang="en-US" altLang="zh-CN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479371" y="3760078"/>
            <a:ext cx="3992545" cy="1216912"/>
          </a:xfrm>
          <a:prstGeom prst="wedgeRoundRectCallout">
            <a:avLst>
              <a:gd name="adj1" fmla="val 51568"/>
              <a:gd name="adj2" fmla="val -57220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That’s too bad. Maybe</a:t>
            </a:r>
            <a:r>
              <a:rPr lang="en-US" altLang="zh-CN" dirty="0">
                <a:solidFill>
                  <a:srgbClr val="0099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another time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6672581" y="3936341"/>
            <a:ext cx="5400599" cy="864095"/>
          </a:xfrm>
          <a:prstGeom prst="wedgeRoundRectCallout">
            <a:avLst>
              <a:gd name="adj1" fmla="val -50540"/>
              <a:gd name="adj2" fmla="val -64253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Sure, ...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Thanks for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asking. </a:t>
            </a:r>
            <a:endParaRPr lang="en-US" altLang="zh-C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253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865" y="621030"/>
            <a:ext cx="11386185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Student A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invite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 s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Student B says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you can’t go and why. 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sz="28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60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80085"/>
            <a:ext cx="638810" cy="63881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4010" y="5234305"/>
            <a:ext cx="11029950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Reasons:1. too much homework               2. ________________</a:t>
            </a:r>
            <a:endParaRPr lang="en-US" altLang="zh-CN" dirty="0"/>
          </a:p>
          <a:p>
            <a:pPr indent="0" eaLnBrk="1" hangingPunct="1">
              <a:lnSpc>
                <a:spcPct val="120000"/>
              </a:lnSpc>
              <a:buFontTx/>
              <a:buNone/>
            </a:pPr>
            <a:r>
              <a:rPr lang="en-US" altLang="zh-CN" dirty="0"/>
              <a:t>               3. ____________________          4. ________________</a:t>
            </a:r>
            <a:endParaRPr lang="zh-CN" altLang="en-US" b="0" dirty="0"/>
          </a:p>
        </p:txBody>
      </p:sp>
      <p:sp>
        <p:nvSpPr>
          <p:cNvPr id="5" name="文本框 21"/>
          <p:cNvSpPr txBox="1"/>
          <p:nvPr>
            <p:custDataLst>
              <p:tags r:id="rId9"/>
            </p:custDataLst>
          </p:nvPr>
        </p:nvSpPr>
        <p:spPr>
          <a:xfrm>
            <a:off x="7893685" y="5313680"/>
            <a:ext cx="36271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1"/>
          <p:cNvSpPr txBox="1"/>
          <p:nvPr>
            <p:custDataLst>
              <p:tags r:id="rId10"/>
            </p:custDataLst>
          </p:nvPr>
        </p:nvSpPr>
        <p:spPr>
          <a:xfrm>
            <a:off x="2280920" y="5877560"/>
            <a:ext cx="356362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>
            <p:custDataLst>
              <p:tags r:id="rId11"/>
            </p:custDataLst>
          </p:nvPr>
        </p:nvSpPr>
        <p:spPr>
          <a:xfrm>
            <a:off x="7965440" y="5877560"/>
            <a:ext cx="2833370" cy="5594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0" y="298450"/>
            <a:ext cx="23368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[ɪnˈvaɪt]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邀请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400" y="1052736"/>
            <a:ext cx="10729192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/>
              <a:t>T: I’m really busy on weekdays. I need to relax on weekends. What can I do to relax?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shopping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</a:t>
            </a:r>
            <a:r>
              <a:rPr lang="en-US" altLang="zh-CN" dirty="0" smtClean="0">
                <a:solidFill>
                  <a:srgbClr val="FF0000"/>
                </a:solidFill>
              </a:rPr>
              <a:t>go to the movies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You can …</a:t>
            </a:r>
            <a:endParaRPr lang="en-US" altLang="zh-CN" dirty="0" smtClean="0"/>
          </a:p>
          <a:p>
            <a:pPr marL="446405" indent="-446405">
              <a:lnSpc>
                <a:spcPct val="120000"/>
              </a:lnSpc>
            </a:pPr>
            <a:r>
              <a:rPr lang="en-US" altLang="zh-CN" dirty="0" smtClean="0"/>
              <a:t>T: New Year’s Day is coming. I’m going to have a New Year’s Party at home. Can you </a:t>
            </a:r>
            <a:r>
              <a:rPr lang="en-US" altLang="zh-CN" dirty="0" smtClean="0">
                <a:solidFill>
                  <a:srgbClr val="FF0000"/>
                </a:solidFill>
              </a:rPr>
              <a:t>come to my party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S: Yes, I’d love to./ </a:t>
            </a:r>
            <a:r>
              <a:rPr lang="en-US" altLang="zh-CN" dirty="0" smtClean="0">
                <a:solidFill>
                  <a:srgbClr val="FF0000"/>
                </a:solidFill>
              </a:rPr>
              <a:t>Sorry, I have to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60648"/>
            <a:ext cx="3352523" cy="91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377008" y="739674"/>
            <a:ext cx="986509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Listen and write the names (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Tim, Kay, Anna and Wilson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) next to the correct students in the picture.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1" y="66737"/>
            <a:ext cx="3493888" cy="9388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836930"/>
            <a:ext cx="777875" cy="777875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178" y="1075146"/>
            <a:ext cx="609600" cy="603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96234"/>
            <a:ext cx="6156684" cy="46175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08168" y="2420888"/>
            <a:ext cx="2088232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d. 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e. Ted</a:t>
            </a:r>
            <a:endParaRPr lang="en-US" altLang="zh-CN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0370" y="2420620"/>
            <a:ext cx="2023110" cy="245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Tim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Anna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Kay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Wilson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8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71450" y="-96520"/>
            <a:ext cx="11707495" cy="26752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885950" indent="-1885950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/>
              <a:t>Hey, Te</a:t>
            </a:r>
            <a:r>
              <a:rPr lang="en-US" altLang="zh-CN" sz="2800" dirty="0">
                <a:solidFill>
                  <a:schemeClr val="tx2"/>
                </a:solidFill>
              </a:rPr>
              <a:t>d. Can you come to 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party </a:t>
            </a:r>
            <a:r>
              <a:rPr lang="en-US" altLang="zh-CN" sz="2800" dirty="0">
                <a:solidFill>
                  <a:schemeClr val="tx2"/>
                </a:solidFill>
              </a:rPr>
              <a:t>on </a:t>
            </a:r>
            <a:r>
              <a:rPr lang="en-US" altLang="zh-CN" sz="2800" dirty="0" smtClean="0">
                <a:solidFill>
                  <a:schemeClr val="tx2"/>
                </a:solidFill>
              </a:rPr>
              <a:t>Saturday </a:t>
            </a:r>
            <a:r>
              <a:rPr lang="en-US" altLang="zh-CN" sz="2800" dirty="0">
                <a:solidFill>
                  <a:schemeClr val="tx2"/>
                </a:solidFill>
              </a:rPr>
              <a:t>afternoon?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Ted:</a:t>
            </a:r>
            <a:r>
              <a:rPr lang="en-US" altLang="zh-CN" sz="2800" dirty="0">
                <a:solidFill>
                  <a:schemeClr val="tx2"/>
                </a:solidFill>
              </a:rPr>
              <a:t> I’m sorry, I can’t, Sun Ning. I have to </a:t>
            </a:r>
            <a:r>
              <a:rPr lang="en-US" altLang="zh-CN" sz="2800" dirty="0" smtClean="0">
                <a:solidFill>
                  <a:schemeClr val="tx2"/>
                </a:solidFill>
              </a:rPr>
              <a:t>help </a:t>
            </a:r>
            <a:r>
              <a:rPr lang="en-US" altLang="zh-CN" sz="2800" dirty="0">
                <a:solidFill>
                  <a:schemeClr val="tx2"/>
                </a:solidFill>
              </a:rPr>
              <a:t>my </a:t>
            </a:r>
            <a:r>
              <a:rPr lang="en-US" altLang="zh-CN" sz="2800" dirty="0" smtClean="0">
                <a:solidFill>
                  <a:schemeClr val="tx2"/>
                </a:solidFill>
              </a:rPr>
              <a:t>parents</a:t>
            </a:r>
            <a:r>
              <a:rPr lang="en-US" altLang="zh-CN" sz="2800" dirty="0">
                <a:solidFill>
                  <a:schemeClr val="tx2"/>
                </a:solidFill>
              </a:rPr>
              <a:t>. 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1793875" indent="-1793875"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Too bad. How about you, Jenny? </a:t>
            </a:r>
            <a:r>
              <a:rPr lang="en-US" altLang="zh-CN" sz="2800" dirty="0" smtClean="0">
                <a:solidFill>
                  <a:schemeClr val="tx2"/>
                </a:solidFill>
              </a:rPr>
              <a:t>Can </a:t>
            </a:r>
            <a:r>
              <a:rPr lang="en-US" altLang="zh-CN" sz="2800" dirty="0">
                <a:solidFill>
                  <a:schemeClr val="tx2"/>
                </a:solidFill>
              </a:rPr>
              <a:t>you </a:t>
            </a:r>
            <a:r>
              <a:rPr lang="en-US" altLang="zh-CN" sz="2800" dirty="0" smtClean="0">
                <a:solidFill>
                  <a:schemeClr val="tx2"/>
                </a:solidFill>
              </a:rPr>
              <a:t>come </a:t>
            </a:r>
            <a:r>
              <a:rPr lang="en-US" altLang="zh-CN" sz="2800" dirty="0">
                <a:solidFill>
                  <a:schemeClr val="tx2"/>
                </a:solidFill>
              </a:rPr>
              <a:t>to my party?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Jenny:</a:t>
            </a:r>
            <a:r>
              <a:rPr lang="en-US" altLang="zh-CN" sz="2800" dirty="0">
                <a:solidFill>
                  <a:schemeClr val="tx2"/>
                </a:solidFill>
              </a:rPr>
              <a:t> I’d love to.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2"/>
                </a:solidFill>
              </a:rPr>
              <a:t> Tim? What about you?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770" y="2208530"/>
            <a:ext cx="11807825" cy="4785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 </a:t>
            </a:r>
            <a:r>
              <a:rPr lang="en-US" altLang="zh-CN" sz="2800" dirty="0"/>
              <a:t>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/>
              <a:t>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Tim:</a:t>
            </a:r>
            <a:r>
              <a:rPr lang="en-US" altLang="zh-CN" sz="2800" dirty="0">
                <a:solidFill>
                  <a:schemeClr val="tx1"/>
                </a:solidFill>
              </a:rPr>
              <a:t> Oh, no, I can’t. I have to prepare for an </a:t>
            </a:r>
            <a:r>
              <a:rPr lang="en-US" altLang="zh-CN" sz="2800" dirty="0" smtClean="0">
                <a:solidFill>
                  <a:schemeClr val="tx1"/>
                </a:solidFill>
              </a:rPr>
              <a:t>exam</a:t>
            </a:r>
            <a:r>
              <a:rPr lang="en-US" altLang="zh-CN" sz="2800" dirty="0">
                <a:solidFill>
                  <a:schemeClr val="tx1"/>
                </a:solidFill>
              </a:rPr>
              <a:t>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What about you, Wilson?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Wilson:</a:t>
            </a:r>
            <a:r>
              <a:rPr lang="en-US" altLang="zh-CN" sz="2800" dirty="0">
                <a:solidFill>
                  <a:schemeClr val="tx1"/>
                </a:solidFill>
              </a:rPr>
              <a:t> Sorry, I must go to the doctor.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</a:t>
            </a:r>
            <a:r>
              <a:rPr lang="en-US" altLang="zh-CN" sz="2800" dirty="0">
                <a:solidFill>
                  <a:schemeClr val="tx1"/>
                </a:solidFill>
              </a:rPr>
              <a:t> Anna, can you come?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Anna:</a:t>
            </a:r>
            <a:r>
              <a:rPr lang="en-US" altLang="zh-CN" sz="2800" dirty="0">
                <a:solidFill>
                  <a:schemeClr val="tx1"/>
                </a:solidFill>
              </a:rPr>
              <a:t> I can’t, Sun Ning. I might have to meet </a:t>
            </a:r>
            <a:r>
              <a:rPr lang="en-US" altLang="zh-CN" sz="2800" dirty="0" smtClean="0">
                <a:solidFill>
                  <a:schemeClr val="tx1"/>
                </a:solidFill>
              </a:rPr>
              <a:t>my </a:t>
            </a:r>
            <a:r>
              <a:rPr lang="en-US" altLang="zh-CN" sz="2800" dirty="0">
                <a:solidFill>
                  <a:schemeClr val="tx1"/>
                </a:solidFill>
              </a:rPr>
              <a:t>friend.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Kay: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I can’t either</a:t>
            </a:r>
            <a:r>
              <a:rPr lang="en-US" altLang="zh-CN" sz="2800" dirty="0">
                <a:solidFill>
                  <a:schemeClr val="tx1"/>
                </a:solidFill>
              </a:rPr>
              <a:t>, Sun Ning. I have the flu.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Sun Ning: </a:t>
            </a:r>
            <a:r>
              <a:rPr lang="en-US" altLang="zh-CN" sz="2800" dirty="0">
                <a:solidFill>
                  <a:schemeClr val="tx1"/>
                </a:solidFill>
              </a:rPr>
              <a:t>That’s too bad, Kay. Oh, maybe next </a:t>
            </a:r>
            <a:r>
              <a:rPr lang="en-US" altLang="zh-CN" sz="2800" dirty="0" smtClean="0">
                <a:solidFill>
                  <a:schemeClr val="tx1"/>
                </a:solidFill>
              </a:rPr>
              <a:t>time</a:t>
            </a:r>
            <a:r>
              <a:rPr lang="en-US" altLang="zh-CN" sz="2800" dirty="0">
                <a:solidFill>
                  <a:schemeClr val="tx1"/>
                </a:solidFill>
              </a:rPr>
              <a:t>. </a:t>
            </a:r>
            <a:r>
              <a:rPr lang="en-US" altLang="zh-CN" sz="2800" dirty="0">
                <a:solidFill>
                  <a:srgbClr val="FF0000"/>
                </a:solidFill>
              </a:rPr>
              <a:t>What a </a:t>
            </a:r>
            <a:r>
              <a:rPr lang="en-US" altLang="zh-CN" sz="2800" dirty="0" smtClean="0">
                <a:solidFill>
                  <a:srgbClr val="FF0000"/>
                </a:solidFill>
              </a:rPr>
              <a:t>small </a:t>
            </a:r>
            <a:r>
              <a:rPr lang="en-US" altLang="zh-CN" sz="2800" dirty="0">
                <a:solidFill>
                  <a:srgbClr val="FF0000"/>
                </a:solidFill>
              </a:rPr>
              <a:t>party!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1290974" y="366928"/>
            <a:ext cx="752407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circle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or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</a:rPr>
              <a:t>can’t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1703389" y="3473450"/>
            <a:ext cx="8893175" cy="3195638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1. Jeff (can / can’t 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2. Mary (can / can’t) go to the party.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3. May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4. Mei Ling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5. Paul (can / can’t) go to the party. 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900488" y="3539426"/>
            <a:ext cx="1152525" cy="5762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3312887" y="4132910"/>
            <a:ext cx="792163" cy="5605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4105050" y="4581528"/>
            <a:ext cx="973138" cy="6441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4872038" y="5155223"/>
            <a:ext cx="998313" cy="65004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169332" y="5718745"/>
            <a:ext cx="810531" cy="66258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7" descr="C:\Users\Tang\Desktop\图片\U9\Section A 2a 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2205039"/>
            <a:ext cx="1773122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Tang\Desktop\图片\U9\Section A 2a 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96" y="867785"/>
            <a:ext cx="17840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Tang\Desktop\图片\U9\Section A 2a 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6215" y="2205039"/>
            <a:ext cx="177364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Tang\Desktop\图片\U9\Section A 2a 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5180" y="1749646"/>
            <a:ext cx="1398957" cy="9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Tang\Desktop\图片\U9\Section A 2a 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2176" y="1018349"/>
            <a:ext cx="177365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0" y="322256"/>
            <a:ext cx="959383" cy="959383"/>
          </a:xfrm>
          <a:prstGeom prst="rect">
            <a:avLst/>
          </a:prstGeom>
        </p:spPr>
      </p:pic>
      <p:pic>
        <p:nvPicPr>
          <p:cNvPr id="3" name="Section A 2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37" y="322256"/>
            <a:ext cx="609600" cy="60325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95474" y="463136"/>
            <a:ext cx="1160365" cy="404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6005" y="901065"/>
            <a:ext cx="1324610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Anna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83130" y="981075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888480" y="1018540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36140" y="2226945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960235" y="2204720"/>
            <a:ext cx="791845" cy="734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2166300" y="1412072"/>
            <a:ext cx="9330682" cy="1272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  <a:latin typeface="Arial" panose="020B0604020202020204" pitchFamily="34" charset="0"/>
              </a:rPr>
              <a:t>Who can’t go to the party? </a:t>
            </a:r>
            <a:endParaRPr lang="en-US" altLang="zh-CN" dirty="0">
              <a:solidFill>
                <a:srgbClr val="CC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Why?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Listen again.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Complete the chart.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93" name="Group 61"/>
          <p:cNvGraphicFramePr>
            <a:graphicFrameLocks noGrp="1"/>
          </p:cNvGraphicFramePr>
          <p:nvPr/>
        </p:nvGraphicFramePr>
        <p:xfrm>
          <a:off x="2027239" y="2834732"/>
          <a:ext cx="8137525" cy="2520999"/>
        </p:xfrm>
        <a:graphic>
          <a:graphicData uri="http://schemas.openxmlformats.org/drawingml/2006/table">
            <a:tbl>
              <a:tblPr/>
              <a:tblGrid>
                <a:gridCol w="2124075"/>
                <a:gridCol w="6013450"/>
              </a:tblGrid>
              <a:tr h="493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Reasons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729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522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89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25009" y="3473109"/>
            <a:ext cx="15113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Jeff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45641" y="3455597"/>
            <a:ext cx="6019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He might have to meet his friend.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325009" y="4076832"/>
            <a:ext cx="10795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May  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159975" y="4029526"/>
            <a:ext cx="44640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has the flu.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2072596" y="4659600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C00FF"/>
                </a:solidFill>
              </a:rPr>
              <a:t>Mei Ling</a:t>
            </a:r>
            <a:endParaRPr lang="en-US" altLang="zh-CN" dirty="0">
              <a:solidFill>
                <a:srgbClr val="CC00FF"/>
              </a:solidFill>
            </a:endParaRPr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4175729" y="4825934"/>
            <a:ext cx="5653087" cy="5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She must study for a math test.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1412875"/>
            <a:ext cx="872490" cy="872490"/>
          </a:xfrm>
          <a:prstGeom prst="rect">
            <a:avLst/>
          </a:prstGeom>
        </p:spPr>
      </p:pic>
      <p:pic>
        <p:nvPicPr>
          <p:cNvPr id="5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96" y="1844892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9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utoUpdateAnimBg="0"/>
      <p:bldP spid="15" grpId="0" autoUpdateAnimBg="0"/>
      <p:bldP spid="3" grpId="0" autoUpdateAnimBg="0"/>
      <p:bldP spid="9" grpId="0"/>
      <p:bldP spid="1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703705" y="2349500"/>
            <a:ext cx="974280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星期六你能来我的聚会吗？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/>
              <a:t>_______ </a:t>
            </a:r>
            <a:r>
              <a:rPr lang="en-US" altLang="zh-CN" b="1" dirty="0"/>
              <a:t>you </a:t>
            </a:r>
            <a:r>
              <a:rPr lang="en-US" altLang="zh-CN" b="1" dirty="0"/>
              <a:t>_______ </a:t>
            </a:r>
            <a:r>
              <a:rPr lang="en-US" altLang="zh-CN" b="1" dirty="0"/>
              <a:t>to my party on Saturday?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当然</a:t>
            </a:r>
            <a:r>
              <a:rPr lang="en-US" altLang="zh-CN" b="1" dirty="0"/>
              <a:t>, </a:t>
            </a:r>
            <a:r>
              <a:rPr lang="zh-CN" altLang="en-US" b="1" dirty="0"/>
              <a:t>我乐意去。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Sure, </a:t>
            </a:r>
            <a:r>
              <a:rPr lang="en-US" altLang="zh-CN" b="1" dirty="0"/>
              <a:t>_______ </a:t>
            </a:r>
            <a:r>
              <a:rPr lang="en-US" altLang="zh-CN" b="1" dirty="0"/>
              <a:t>_______ </a:t>
            </a:r>
            <a:r>
              <a:rPr lang="en-US" altLang="zh-CN" b="1" dirty="0"/>
              <a:t>_______.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对不起</a:t>
            </a:r>
            <a:r>
              <a:rPr lang="en-US" altLang="zh-CN" b="1" dirty="0"/>
              <a:t>, </a:t>
            </a:r>
            <a:r>
              <a:rPr lang="zh-CN" altLang="en-US" b="1" dirty="0"/>
              <a:t>我必须为数学考试备考。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Sorry, I </a:t>
            </a:r>
            <a:r>
              <a:rPr lang="en-US" altLang="zh-CN" b="1" dirty="0"/>
              <a:t>_______ ____________ _______ </a:t>
            </a:r>
            <a:r>
              <a:rPr lang="en-US" altLang="zh-CN" b="1" dirty="0"/>
              <a:t>a math test.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503712" y="4109670"/>
            <a:ext cx="410445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I’d      </a:t>
            </a:r>
            <a:r>
              <a:rPr lang="en-US" altLang="zh-CN" b="1" dirty="0" smtClean="0">
                <a:solidFill>
                  <a:srgbClr val="FF0000"/>
                </a:solidFill>
              </a:rPr>
              <a:t>   love         to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172068" y="2918133"/>
            <a:ext cx="36004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Can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   come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719830" y="5300980"/>
            <a:ext cx="5155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 must    study/prepare    for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1703388" y="1701801"/>
            <a:ext cx="687546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根据课本内容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完成下列句子。 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2220" y="476885"/>
            <a:ext cx="506476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translate.</a:t>
            </a:r>
            <a:endParaRPr lang="en-US" altLang="zh-CN" sz="6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839416" y="404664"/>
            <a:ext cx="1026094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明天晚上你能去看电影吗？</a:t>
            </a:r>
            <a:endParaRPr lang="en-US" altLang="zh-CN" b="1" dirty="0"/>
          </a:p>
          <a:p>
            <a:pPr indent="5080" eaLnBrk="1" hangingPunct="1">
              <a:lnSpc>
                <a:spcPct val="120000"/>
              </a:lnSpc>
            </a:pPr>
            <a:r>
              <a:rPr lang="en-US" altLang="zh-CN" b="1" dirty="0" smtClean="0"/>
              <a:t>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you </a:t>
            </a:r>
            <a:r>
              <a:rPr lang="en-US" altLang="zh-CN" b="1" dirty="0"/>
              <a:t>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to </a:t>
            </a:r>
            <a:r>
              <a:rPr lang="en-US" altLang="zh-CN" b="1" dirty="0">
                <a:cs typeface="Times New Roman" panose="02020603050405020304" pitchFamily="18" charset="0"/>
              </a:rPr>
              <a:t>the movies </a:t>
            </a:r>
            <a:r>
              <a:rPr lang="en-US" altLang="zh-CN" b="1" dirty="0" smtClean="0"/>
              <a:t>tomorrow </a:t>
            </a:r>
            <a:r>
              <a:rPr lang="en-US" altLang="zh-CN" b="1" dirty="0" smtClean="0">
                <a:cs typeface="Times New Roman" panose="02020603050405020304" pitchFamily="18" charset="0"/>
              </a:rPr>
              <a:t>night</a:t>
            </a:r>
            <a:r>
              <a:rPr lang="en-US" altLang="zh-CN" b="1" dirty="0">
                <a:cs typeface="Times New Roman" panose="02020603050405020304" pitchFamily="18" charset="0"/>
              </a:rPr>
              <a:t>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</a:t>
            </a:r>
            <a:r>
              <a:rPr lang="zh-CN" altLang="en-US" b="1" dirty="0"/>
              <a:t>当然可以</a:t>
            </a:r>
            <a:r>
              <a:rPr lang="en-US" altLang="zh-CN" b="1" dirty="0"/>
              <a:t>, </a:t>
            </a:r>
            <a:r>
              <a:rPr lang="zh-CN" altLang="en-US" b="1" dirty="0"/>
              <a:t>听起来很棒。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indent="-82550" eaLnBrk="1" hangingPunct="1">
              <a:lnSpc>
                <a:spcPct val="120000"/>
              </a:lnSpc>
            </a:pPr>
            <a:r>
              <a:rPr lang="en-US" altLang="zh-CN" b="1" dirty="0" smtClean="0"/>
              <a:t>_______. </a:t>
            </a:r>
            <a:r>
              <a:rPr lang="en-US" altLang="zh-CN" b="1" dirty="0"/>
              <a:t>That _________ </a:t>
            </a:r>
            <a:r>
              <a:rPr lang="en-US" altLang="zh-CN" b="1" dirty="0"/>
              <a:t>_______.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恐怕不行</a:t>
            </a:r>
            <a:r>
              <a:rPr lang="en-US" altLang="zh-CN" b="1" dirty="0"/>
              <a:t>, </a:t>
            </a:r>
            <a:r>
              <a:rPr lang="zh-CN" altLang="en-US" b="1" dirty="0"/>
              <a:t>我得了流感。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I’m ________ not. I have the </a:t>
            </a:r>
            <a:r>
              <a:rPr lang="en-US" altLang="zh-CN" b="1" dirty="0"/>
              <a:t>_______.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7. </a:t>
            </a:r>
            <a:r>
              <a:rPr lang="zh-CN" altLang="en-US" b="1" dirty="0">
                <a:cs typeface="Times New Roman" panose="02020603050405020304" pitchFamily="18" charset="0"/>
              </a:rPr>
              <a:t>他能参加聚会吗？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to the party?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8. </a:t>
            </a:r>
            <a:r>
              <a:rPr lang="zh-CN" altLang="en-US" b="1" dirty="0">
                <a:cs typeface="Times New Roman" panose="02020603050405020304" pitchFamily="18" charset="0"/>
              </a:rPr>
              <a:t>不能。他得帮助他的父母。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No, 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cs typeface="Times New Roman" panose="02020603050405020304" pitchFamily="18" charset="0"/>
              </a:rPr>
              <a:t>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to help his parents.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23300" y="2139630"/>
            <a:ext cx="6264275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Sure             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sounds      great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171372" y="3334409"/>
            <a:ext cx="6121400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afraid                                flu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3300" y="922596"/>
            <a:ext cx="3528392" cy="69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Can                go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43472" y="4452801"/>
            <a:ext cx="402789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Can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565944" y="5684594"/>
            <a:ext cx="39463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can’t       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has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/>
      <p:bldP spid="2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623392" y="476672"/>
            <a:ext cx="10801200" cy="5976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9</a:t>
            </a:r>
            <a:r>
              <a:rPr lang="en-US" altLang="zh-CN" b="1" dirty="0"/>
              <a:t>. </a:t>
            </a:r>
            <a:r>
              <a:rPr lang="zh-CN" altLang="en-US" b="1" dirty="0"/>
              <a:t>她能去看棒球比赛吗？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/>
              <a:t>_______ </a:t>
            </a:r>
            <a:r>
              <a:rPr lang="en-US" altLang="zh-CN" b="1" dirty="0"/>
              <a:t>she go to the baseball </a:t>
            </a:r>
            <a:r>
              <a:rPr lang="en-US" altLang="zh-CN" b="1" dirty="0"/>
              <a:t>_______?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10. </a:t>
            </a:r>
            <a:r>
              <a:rPr lang="zh-CN" altLang="en-US" b="1" dirty="0"/>
              <a:t>不，她没有空。她必须去看医生。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No, she’s </a:t>
            </a:r>
            <a:r>
              <a:rPr lang="en-US" altLang="zh-CN" b="1" dirty="0"/>
              <a:t>_______ </a:t>
            </a:r>
            <a:r>
              <a:rPr lang="en-US" altLang="zh-CN" b="1" dirty="0" smtClean="0"/>
              <a:t>________. </a:t>
            </a:r>
            <a:r>
              <a:rPr lang="en-US" altLang="zh-CN" b="1" dirty="0" smtClean="0"/>
              <a:t>She </a:t>
            </a:r>
            <a:r>
              <a:rPr lang="en-US" altLang="zh-CN" b="1" dirty="0"/>
              <a:t>_______ _______ </a:t>
            </a:r>
            <a:r>
              <a:rPr lang="en-US" altLang="zh-CN" b="1" dirty="0"/>
              <a:t>to the </a:t>
            </a:r>
            <a:r>
              <a:rPr lang="en-US" altLang="zh-CN" b="1" dirty="0"/>
              <a:t>_______.  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11. </a:t>
            </a:r>
            <a:r>
              <a:rPr lang="zh-CN" altLang="en-US" b="1" dirty="0">
                <a:cs typeface="Times New Roman" panose="02020603050405020304" pitchFamily="18" charset="0"/>
              </a:rPr>
              <a:t>他们能去看电影吗？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they _______ to the 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12. </a:t>
            </a:r>
            <a:r>
              <a:rPr lang="zh-CN" altLang="en-US" b="1" dirty="0">
                <a:cs typeface="Times New Roman" panose="02020603050405020304" pitchFamily="18" charset="0"/>
              </a:rPr>
              <a:t>不</a:t>
            </a:r>
            <a:r>
              <a:rPr lang="en-US" altLang="zh-CN" b="1" dirty="0"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cs typeface="Times New Roman" panose="02020603050405020304" pitchFamily="18" charset="0"/>
              </a:rPr>
              <a:t>他们没有空。他们可能得去见朋友。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No, they’re not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cs typeface="Times New Roman" panose="02020603050405020304" pitchFamily="18" charset="0"/>
              </a:rPr>
              <a:t>They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meet their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1199456" y="1052736"/>
            <a:ext cx="6696744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Can                 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game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137964" y="2287442"/>
            <a:ext cx="324606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not      available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7464152" y="2204864"/>
            <a:ext cx="252028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must      </a:t>
            </a:r>
            <a:r>
              <a:rPr lang="en-US" altLang="zh-CN" b="1" dirty="0" smtClean="0">
                <a:solidFill>
                  <a:srgbClr val="FF0000"/>
                </a:solidFill>
              </a:rPr>
              <a:t>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7488" y="2773731"/>
            <a:ext cx="132440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doctor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286052" y="5790821"/>
            <a:ext cx="1680937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 smtClean="0">
                <a:solidFill>
                  <a:srgbClr val="FF0000"/>
                </a:solidFill>
              </a:rPr>
              <a:t>friends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57027" y="3977184"/>
            <a:ext cx="7019925" cy="62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 Can            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    go                movies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295626" y="5076115"/>
            <a:ext cx="676892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free                 </a:t>
            </a:r>
            <a:r>
              <a:rPr lang="en-US" altLang="zh-CN" sz="3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might</a:t>
            </a:r>
            <a:r>
              <a:rPr lang="en-US" altLang="zh-CN" sz="3400" b="1" dirty="0">
                <a:solidFill>
                  <a:srgbClr val="FF0000"/>
                </a:solidFill>
              </a:rPr>
              <a:t>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 have           to 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/>
      <p:bldP spid="6150" grpId="0"/>
      <p:bldP spid="6151" grpId="0"/>
      <p:bldP spid="2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2130850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373880" y="-2842260"/>
            <a:ext cx="3378835" cy="10159365"/>
          </a:xfrm>
          <a:prstGeom prst="rect">
            <a:avLst/>
          </a:prstGeom>
        </p:spPr>
      </p:pic>
      <p:sp>
        <p:nvSpPr>
          <p:cNvPr id="10253" name="Line 13"/>
          <p:cNvSpPr>
            <a:spLocks noChangeShapeType="1"/>
          </p:cNvSpPr>
          <p:nvPr/>
        </p:nvSpPr>
        <p:spPr bwMode="auto">
          <a:xfrm rot="17520000">
            <a:off x="1828800" y="510540"/>
            <a:ext cx="632460" cy="1473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 rot="17520000">
            <a:off x="1670050" y="1883410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rot="17520000">
            <a:off x="1768475" y="1294765"/>
            <a:ext cx="523240" cy="1270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rot="17520000">
            <a:off x="1725295" y="2440940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 rot="17520000">
            <a:off x="1797050" y="3006725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03613" y="-26670"/>
            <a:ext cx="5553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Can you find the rule?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15060" y="3648075"/>
            <a:ext cx="10675620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zh-CN" altLang="en-US" sz="3200" b="1" dirty="0"/>
              <a:t>表示“</a:t>
            </a:r>
            <a:r>
              <a:rPr lang="zh-CN" altLang="en-US" sz="3200" b="1" dirty="0">
                <a:solidFill>
                  <a:srgbClr val="FF0000"/>
                </a:solidFill>
              </a:rPr>
              <a:t>做某事的可能性</a:t>
            </a:r>
            <a:r>
              <a:rPr lang="zh-CN" altLang="en-US" sz="3200" b="1" dirty="0"/>
              <a:t>”。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无论主语是什么，动词用原形。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can</a:t>
            </a:r>
            <a:r>
              <a:rPr lang="zh-CN" altLang="en-US" sz="3200" b="1" dirty="0"/>
              <a:t>引导的一般疑问句由</a:t>
            </a:r>
            <a:r>
              <a:rPr lang="en-US" altLang="zh-CN" sz="3200" b="1" dirty="0"/>
              <a:t>Yes, ...can.</a:t>
            </a:r>
            <a:r>
              <a:rPr lang="zh-CN" altLang="en-US" sz="3200" b="1" dirty="0"/>
              <a:t>或</a:t>
            </a:r>
            <a:r>
              <a:rPr lang="en-US" altLang="zh-CN" sz="3200" b="1" dirty="0"/>
              <a:t>No, ...can’t.</a:t>
            </a:r>
            <a:r>
              <a:rPr lang="zh-CN" altLang="en-US" sz="3200" b="1" dirty="0"/>
              <a:t>作回答。</a:t>
            </a:r>
            <a:endParaRPr lang="zh-CN" altLang="en-US" sz="3200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rot="17520000">
            <a:off x="9502140" y="2698750"/>
            <a:ext cx="635000" cy="15354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126490" y="5260975"/>
            <a:ext cx="10939145" cy="134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zh-CN" altLang="en-US" sz="3400" b="1" dirty="0">
                <a:solidFill>
                  <a:srgbClr val="FF0000"/>
                </a:solidFill>
              </a:rPr>
              <a:t>表示推测和可能性。</a:t>
            </a:r>
            <a:endParaRPr lang="zh-CN" altLang="en-US" sz="34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400" b="1" dirty="0">
                <a:solidFill>
                  <a:schemeClr val="tx1"/>
                </a:solidFill>
              </a:rPr>
              <a:t>它的可能性比</a:t>
            </a:r>
            <a:r>
              <a:rPr lang="en-US" altLang="zh-CN" sz="3400" b="1" dirty="0">
                <a:solidFill>
                  <a:schemeClr val="tx1"/>
                </a:solidFill>
              </a:rPr>
              <a:t>can, could ,may</a:t>
            </a:r>
            <a:r>
              <a:rPr lang="zh-CN" altLang="en-US" sz="3400" b="1" dirty="0">
                <a:solidFill>
                  <a:schemeClr val="tx1"/>
                </a:solidFill>
              </a:rPr>
              <a:t>小</a:t>
            </a:r>
            <a:r>
              <a:rPr lang="en-US" altLang="zh-CN" sz="3400" b="1" dirty="0">
                <a:solidFill>
                  <a:schemeClr val="tx1"/>
                </a:solidFill>
              </a:rPr>
              <a:t>,</a:t>
            </a:r>
            <a:r>
              <a:rPr lang="zh-CN" altLang="en-US" sz="3400" b="1" dirty="0">
                <a:solidFill>
                  <a:schemeClr val="tx1"/>
                </a:solidFill>
              </a:rPr>
              <a:t>也最委婉，最有礼貌。</a:t>
            </a:r>
            <a:endParaRPr lang="zh-CN" altLang="en-US" sz="3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192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479425" y="476885"/>
            <a:ext cx="1068197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Listen to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conversations and role-play them.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79376" y="1591984"/>
            <a:ext cx="11089232" cy="23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1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dirty="0"/>
              <a:t>Anna: Hi, Jeff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r>
              <a:rPr lang="en-US" altLang="zh-CN" dirty="0">
                <a:solidFill>
                  <a:srgbClr val="FF0000"/>
                </a:solidFill>
              </a:rPr>
              <a:t> Can you</a:t>
            </a:r>
            <a:r>
              <a:rPr lang="en-US" altLang="zh-CN" dirty="0">
                <a:solidFill>
                  <a:schemeClr val="tx1"/>
                </a:solidFill>
              </a:rPr>
              <a:t>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marL="892175" indent="-892175">
              <a:lnSpc>
                <a:spcPct val="115000"/>
              </a:lnSpc>
            </a:pPr>
            <a:r>
              <a:rPr lang="en-US" altLang="zh-CN" dirty="0">
                <a:solidFill>
                  <a:schemeClr val="tx1"/>
                </a:solidFill>
              </a:rPr>
              <a:t>Jeff: </a:t>
            </a:r>
            <a:r>
              <a:rPr lang="en-US" altLang="zh-CN" dirty="0">
                <a:solidFill>
                  <a:srgbClr val="FF0000"/>
                </a:solidFill>
              </a:rPr>
              <a:t>I’m sorry, I’m not free.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 might </a:t>
            </a:r>
            <a:r>
              <a:rPr lang="en-US" altLang="zh-CN" dirty="0" smtClean="0">
                <a:solidFill>
                  <a:srgbClr val="FF0000"/>
                </a:solidFill>
              </a:rPr>
              <a:t>have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>
                <a:solidFill>
                  <a:schemeClr val="tx1"/>
                </a:solidFill>
              </a:rPr>
              <a:t> meet </a:t>
            </a:r>
            <a:r>
              <a:rPr lang="en-US" altLang="zh-CN" dirty="0" smtClean="0">
                <a:solidFill>
                  <a:schemeClr val="tx1"/>
                </a:solidFill>
              </a:rPr>
              <a:t>my </a:t>
            </a:r>
            <a:r>
              <a:rPr lang="en-US" altLang="zh-CN" dirty="0">
                <a:solidFill>
                  <a:schemeClr val="tx1"/>
                </a:solidFill>
              </a:rPr>
              <a:t>friend 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7368" y="3789040"/>
            <a:ext cx="11161240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60475" indent="-1260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4401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192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989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780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5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24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496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068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2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</a:t>
            </a:r>
            <a:r>
              <a:rPr lang="en-US" altLang="zh-CN" dirty="0">
                <a:solidFill>
                  <a:schemeClr val="tx1"/>
                </a:solidFill>
              </a:rPr>
              <a:t>Hello, Mary! Can you come to my party 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Mary:</a:t>
            </a:r>
            <a:r>
              <a:rPr lang="en-US" altLang="zh-CN" dirty="0">
                <a:solidFill>
                  <a:srgbClr val="FF0000"/>
                </a:solidFill>
              </a:rPr>
              <a:t> I’d love to. </a:t>
            </a:r>
            <a:r>
              <a:rPr lang="en-US" altLang="zh-CN" u="sng" dirty="0">
                <a:solidFill>
                  <a:schemeClr val="tx1"/>
                </a:solidFill>
              </a:rPr>
              <a:t>Do I need to bring </a:t>
            </a:r>
            <a:r>
              <a:rPr lang="en-US" altLang="zh-CN" u="sng" dirty="0" smtClean="0">
                <a:solidFill>
                  <a:schemeClr val="tx1"/>
                </a:solidFill>
              </a:rPr>
              <a:t>anything</a:t>
            </a:r>
            <a:r>
              <a:rPr lang="en-US" altLang="zh-CN" u="sng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No, I’ll buy all the food and drinks</a:t>
            </a:r>
            <a:r>
              <a:rPr lang="en-US" altLang="zh-CN" u="sng" dirty="0"/>
              <a:t>. 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43372" y="476672"/>
            <a:ext cx="1116124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3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M</a:t>
            </a:r>
            <a:r>
              <a:rPr lang="en-US" altLang="zh-CN" dirty="0">
                <a:solidFill>
                  <a:schemeClr val="tx1"/>
                </a:solidFill>
              </a:rPr>
              <a:t>ay, can you come to my party </a:t>
            </a:r>
            <a:r>
              <a:rPr lang="en-US" altLang="zh-CN" dirty="0" smtClean="0">
                <a:solidFill>
                  <a:schemeClr val="tx1"/>
                </a:solidFill>
              </a:rPr>
              <a:t>tomorrow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May:  </a:t>
            </a:r>
            <a:r>
              <a:rPr lang="en-US" altLang="zh-CN" dirty="0">
                <a:solidFill>
                  <a:srgbClr val="FF0000"/>
                </a:solidFill>
              </a:rPr>
              <a:t> I’m afraid not. </a:t>
            </a:r>
            <a:r>
              <a:rPr lang="en-US" altLang="zh-CN" dirty="0">
                <a:solidFill>
                  <a:schemeClr val="tx1"/>
                </a:solidFill>
              </a:rPr>
              <a:t>I have the flu. </a:t>
            </a:r>
            <a:endParaRPr lang="en-US" altLang="zh-CN" dirty="0">
              <a:solidFill>
                <a:schemeClr val="tx1"/>
              </a:solidFill>
            </a:endParaRPr>
          </a:p>
          <a:p>
            <a:pPr marL="1165225" indent="-1165225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</a:t>
            </a:r>
            <a:r>
              <a:rPr lang="en-US" altLang="zh-CN" u="sng" dirty="0">
                <a:solidFill>
                  <a:schemeClr val="tx1"/>
                </a:solidFill>
              </a:rPr>
              <a:t>Oh, that’s too bad. Well, drink </a:t>
            </a:r>
            <a:r>
              <a:rPr lang="en-US" altLang="zh-CN" u="sng" dirty="0" smtClean="0">
                <a:solidFill>
                  <a:schemeClr val="tx1"/>
                </a:solidFill>
              </a:rPr>
              <a:t>lots </a:t>
            </a:r>
            <a:r>
              <a:rPr lang="en-US" altLang="zh-CN" u="sng" dirty="0">
                <a:solidFill>
                  <a:schemeClr val="tx1"/>
                </a:solidFill>
              </a:rPr>
              <a:t>of hot </a:t>
            </a:r>
            <a:r>
              <a:rPr lang="en-US" altLang="zh-CN" u="sng" dirty="0" smtClean="0">
                <a:solidFill>
                  <a:schemeClr val="tx1"/>
                </a:solidFill>
              </a:rPr>
              <a:t>water </a:t>
            </a:r>
            <a:r>
              <a:rPr lang="en-US" altLang="zh-CN" u="sng" dirty="0">
                <a:solidFill>
                  <a:schemeClr val="tx1"/>
                </a:solidFill>
              </a:rPr>
              <a:t>and get lots of </a:t>
            </a:r>
            <a:r>
              <a:rPr lang="en-US" altLang="zh-CN" u="sng" dirty="0" smtClean="0">
                <a:solidFill>
                  <a:schemeClr val="tx1"/>
                </a:solidFill>
              </a:rPr>
              <a:t>sleep</a:t>
            </a:r>
            <a:r>
              <a:rPr lang="en-US" altLang="zh-CN" u="sng" dirty="0">
                <a:solidFill>
                  <a:schemeClr val="tx1"/>
                </a:solidFill>
              </a:rPr>
              <a:t>.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11931" y="3248980"/>
            <a:ext cx="11521280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73580" indent="-197358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21526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3323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5114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911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1483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055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627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199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4</a:t>
            </a:r>
            <a:endParaRPr lang="en-US" altLang="zh-CN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Anna:       </a:t>
            </a:r>
            <a:r>
              <a:rPr lang="en-US" altLang="zh-CN" dirty="0">
                <a:solidFill>
                  <a:schemeClr val="tx1"/>
                </a:solidFill>
              </a:rPr>
              <a:t>Mei Ling,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Saturday?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Mei Ling: </a:t>
            </a:r>
            <a:r>
              <a:rPr lang="en-US" altLang="zh-CN" dirty="0">
                <a:solidFill>
                  <a:srgbClr val="FF0000"/>
                </a:solidFill>
              </a:rPr>
              <a:t>Sorry, but I’m not available. I </a:t>
            </a:r>
            <a:r>
              <a:rPr lang="en-US" altLang="zh-CN" dirty="0" smtClean="0">
                <a:solidFill>
                  <a:srgbClr val="FF0000"/>
                </a:solidFill>
              </a:rPr>
              <a:t>must</a:t>
            </a:r>
            <a:r>
              <a:rPr lang="en-US" altLang="zh-CN" dirty="0" smtClean="0">
                <a:solidFill>
                  <a:schemeClr val="tx1"/>
                </a:solidFill>
              </a:rPr>
              <a:t> study </a:t>
            </a:r>
            <a:r>
              <a:rPr lang="en-US" altLang="zh-CN" dirty="0">
                <a:solidFill>
                  <a:schemeClr val="tx1"/>
                </a:solidFill>
              </a:rPr>
              <a:t>for a </a:t>
            </a:r>
            <a:r>
              <a:rPr lang="en-US" altLang="zh-CN" dirty="0" smtClean="0">
                <a:solidFill>
                  <a:schemeClr val="tx1"/>
                </a:solidFill>
              </a:rPr>
              <a:t>math </a:t>
            </a:r>
            <a:r>
              <a:rPr lang="en-US" altLang="zh-CN" dirty="0">
                <a:solidFill>
                  <a:schemeClr val="tx1"/>
                </a:solidFill>
              </a:rPr>
              <a:t>test. 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       </a:t>
            </a:r>
            <a:r>
              <a:rPr lang="en-US" altLang="zh-CN" u="sng" dirty="0">
                <a:solidFill>
                  <a:schemeClr val="tx1"/>
                </a:solidFill>
              </a:rPr>
              <a:t>OK. Good luck!</a:t>
            </a:r>
            <a:endParaRPr lang="en-US" altLang="zh-CN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信图片_202312121504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260985"/>
            <a:ext cx="10556240" cy="1832610"/>
          </a:xfrm>
          <a:prstGeom prst="rect">
            <a:avLst/>
          </a:prstGeom>
        </p:spPr>
      </p:pic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1085850" y="2132965"/>
            <a:ext cx="10888980" cy="444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                             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......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exam                                         n. </a:t>
            </a:r>
            <a:r>
              <a:rPr lang="zh-CN" altLang="en-US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考试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prepare for an exam               </a:t>
            </a:r>
            <a:r>
              <a:rPr lang="zh-CN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为考试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做准备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go to the/a doctor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去看医生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flu                                                    n.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流行性感冒</a:t>
            </a:r>
            <a:endParaRPr lang="en-US" altLang="zh-CN" sz="4000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4000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have the flu                              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得了流行性感冒</a:t>
            </a:r>
            <a:r>
              <a:rPr lang="en-US" altLang="zh-CN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流感</a:t>
            </a:r>
            <a:endParaRPr lang="zh-CN" altLang="en-US" dirty="0" smtClean="0">
              <a:solidFill>
                <a:srgbClr val="0000FF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850" y="3429000"/>
            <a:ext cx="13563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[ɪɡˈzæm]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005" y="5511165"/>
            <a:ext cx="8826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[fluː]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695400" y="2060848"/>
            <a:ext cx="10873208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Conversation 5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Anna: Hey, Paul.</a:t>
            </a:r>
            <a:r>
              <a:rPr lang="en-US" altLang="zh-CN" dirty="0">
                <a:solidFill>
                  <a:schemeClr val="tx1"/>
                </a:solidFill>
              </a:rPr>
              <a:t> Can you come to my </a:t>
            </a:r>
            <a:r>
              <a:rPr lang="en-US" altLang="zh-CN" dirty="0" smtClean="0">
                <a:solidFill>
                  <a:schemeClr val="tx1"/>
                </a:solidFill>
              </a:rPr>
              <a:t>party </a:t>
            </a:r>
            <a:r>
              <a:rPr lang="en-US" altLang="zh-CN" dirty="0">
                <a:solidFill>
                  <a:schemeClr val="tx1"/>
                </a:solidFill>
              </a:rPr>
              <a:t>on </a:t>
            </a:r>
            <a:r>
              <a:rPr lang="en-US" altLang="zh-CN" dirty="0" smtClean="0">
                <a:solidFill>
                  <a:schemeClr val="tx1"/>
                </a:solidFill>
              </a:rPr>
              <a:t>Saturday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Paul:</a:t>
            </a:r>
            <a:r>
              <a:rPr lang="en-US" altLang="zh-CN" dirty="0">
                <a:solidFill>
                  <a:srgbClr val="FF0000"/>
                </a:solidFill>
              </a:rPr>
              <a:t> Sure. It sounds great. </a:t>
            </a:r>
            <a:r>
              <a:rPr lang="en-US" altLang="zh-CN" dirty="0">
                <a:solidFill>
                  <a:schemeClr val="tx1"/>
                </a:solidFill>
              </a:rPr>
              <a:t>When will it </a:t>
            </a:r>
            <a:r>
              <a:rPr lang="en-US" altLang="zh-CN" dirty="0" smtClean="0">
                <a:solidFill>
                  <a:schemeClr val="tx1"/>
                </a:solidFill>
              </a:rPr>
              <a:t>start</a:t>
            </a:r>
            <a:r>
              <a:rPr lang="en-US" altLang="zh-CN" dirty="0">
                <a:solidFill>
                  <a:schemeClr val="tx1"/>
                </a:solidFill>
              </a:rPr>
              <a:t>?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Anna:</a:t>
            </a:r>
            <a:r>
              <a:rPr lang="en-US" altLang="zh-CN" u="sng" dirty="0">
                <a:solidFill>
                  <a:schemeClr val="tx1"/>
                </a:solidFill>
              </a:rPr>
              <a:t> Around</a:t>
            </a:r>
            <a:r>
              <a:rPr lang="en-US" altLang="zh-CN" dirty="0">
                <a:solidFill>
                  <a:schemeClr val="tx1"/>
                </a:solidFill>
              </a:rPr>
              <a:t> 6:00 p.m. </a:t>
            </a:r>
            <a:r>
              <a:rPr lang="en-US" altLang="zh-CN" u="sng" dirty="0">
                <a:solidFill>
                  <a:schemeClr val="tx1"/>
                </a:solidFill>
              </a:rPr>
              <a:t>See</a:t>
            </a:r>
            <a:r>
              <a:rPr lang="en-US" altLang="zh-CN" u="sng" dirty="0"/>
              <a:t> you then.</a:t>
            </a:r>
            <a:endParaRPr lang="en-US" altLang="zh-CN" u="sng" dirty="0"/>
          </a:p>
          <a:p>
            <a:pPr>
              <a:lnSpc>
                <a:spcPct val="120000"/>
              </a:lnSpc>
            </a:pPr>
            <a:r>
              <a:rPr lang="en-US" altLang="zh-CN" dirty="0"/>
              <a:t>Paul: </a:t>
            </a:r>
            <a:r>
              <a:rPr lang="en-US" altLang="zh-CN" u="sng" dirty="0"/>
              <a:t>See you.</a:t>
            </a:r>
            <a:endParaRPr lang="en-US" altLang="zh-CN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354955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to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isn’t 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  <p:pic>
        <p:nvPicPr>
          <p:cNvPr id="3" name="Section A 2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44" y="228889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1815" y="767715"/>
            <a:ext cx="1082548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1. Why does Jeff </a:t>
            </a:r>
            <a:r>
              <a:rPr lang="en-US" altLang="zh-CN" u="sng" dirty="0"/>
              <a:t>invite Nick to his house</a:t>
            </a:r>
            <a:r>
              <a:rPr lang="en-US" altLang="zh-CN" dirty="0"/>
              <a:t> on Saturday?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2. </a:t>
            </a:r>
            <a:r>
              <a:rPr lang="en-US" altLang="zh-CN" dirty="0"/>
              <a:t>Does Nick accept the invitation at first? Why?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en-US" altLang="zh-CN" dirty="0" smtClean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3</a:t>
            </a:r>
            <a:r>
              <a:rPr lang="en-US" altLang="zh-CN" dirty="0"/>
              <a:t>. Does Nick accept the invitation at last? Why?</a:t>
            </a:r>
            <a:endParaRPr lang="en-US" altLang="zh-CN" dirty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51637" y="103620"/>
            <a:ext cx="1100041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Read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conversation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and answer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064944" y="1293629"/>
            <a:ext cx="9145016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Because Jeff’s cousin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Sam from Xi’an </a:t>
            </a:r>
            <a:r>
              <a:rPr lang="en-US" altLang="zh-CN" u="sng" dirty="0">
                <a:solidFill>
                  <a:srgbClr val="FF0000"/>
                </a:solidFill>
                <a:cs typeface="Times New Roman" panose="02020603050405020304" pitchFamily="18" charset="0"/>
              </a:rPr>
              <a:t>is coming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552450" y="2465705"/>
            <a:ext cx="1128522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No, he refuses the invitation firstly.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Because Nick will have an exam on Monday and he must prepare for it. </a:t>
            </a:r>
            <a:endParaRPr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57640" y="4126007"/>
            <a:ext cx="10601794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Yes,he does.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Because Sam is</a:t>
            </a:r>
            <a:r>
              <a:rPr lang="en-US" altLang="zh-CN" u="sng" dirty="0">
                <a:solidFill>
                  <a:srgbClr val="FF0000"/>
                </a:solidFill>
              </a:rPr>
              <a:t>n’t</a:t>
            </a:r>
            <a:r>
              <a:rPr lang="en-US" altLang="zh-CN" dirty="0">
                <a:solidFill>
                  <a:srgbClr val="FF0000"/>
                </a:solidFill>
              </a:rPr>
              <a:t> leaving </a:t>
            </a:r>
            <a:r>
              <a:rPr lang="en-US" altLang="zh-CN" u="sng" dirty="0">
                <a:solidFill>
                  <a:srgbClr val="FF0000"/>
                </a:solidFill>
              </a:rPr>
              <a:t>until</a:t>
            </a:r>
            <a:r>
              <a:rPr lang="en-US" altLang="zh-CN" dirty="0">
                <a:solidFill>
                  <a:srgbClr val="FF0000"/>
                </a:solidFill>
              </a:rPr>
              <a:t> next Wednesday and 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Nick can </a:t>
            </a:r>
            <a:r>
              <a:rPr lang="en-US" altLang="zh-CN" u="sng" dirty="0">
                <a:solidFill>
                  <a:srgbClr val="FF0000"/>
                </a:solidFill>
              </a:rPr>
              <a:t>hang out</a:t>
            </a:r>
            <a:r>
              <a:rPr lang="en-US" altLang="zh-CN" dirty="0">
                <a:solidFill>
                  <a:srgbClr val="FF0000"/>
                </a:solidFill>
              </a:rPr>
              <a:t> with them on Monday </a:t>
            </a:r>
            <a:r>
              <a:rPr lang="en-US" altLang="zh-CN" dirty="0" smtClean="0">
                <a:solidFill>
                  <a:srgbClr val="FF0000"/>
                </a:solidFill>
              </a:rPr>
              <a:t>night. 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6840"/>
            <a:ext cx="715010" cy="71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4624" y="116999"/>
            <a:ext cx="5354955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 to the conversation.</a:t>
            </a:r>
            <a:endParaRPr lang="zh-CN" altLang="en-US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05" y="2493010"/>
            <a:ext cx="2940050" cy="1513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889635"/>
            <a:ext cx="11784965" cy="5259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Hey, N</a:t>
            </a:r>
            <a:r>
              <a:rPr lang="en-US" altLang="zh-CN" sz="2800" dirty="0">
                <a:solidFill>
                  <a:schemeClr val="tx1"/>
                </a:solidFill>
              </a:rPr>
              <a:t>ick, </a:t>
            </a:r>
            <a:r>
              <a:rPr lang="en-US" altLang="zh-CN" sz="2800" dirty="0">
                <a:solidFill>
                  <a:srgbClr val="FF0000"/>
                </a:solidFill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</a:rPr>
              <a:t> come to my house on </a:t>
            </a:r>
            <a:r>
              <a:rPr lang="en-US" altLang="zh-CN" sz="2800" dirty="0" smtClean="0">
                <a:solidFill>
                  <a:schemeClr val="tx1"/>
                </a:solidFill>
              </a:rPr>
              <a:t>Saturday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/>
              <a:t>         My cousin Sam from Xi’an is </a:t>
            </a:r>
            <a:r>
              <a:rPr lang="en-US" altLang="zh-CN" sz="2800" dirty="0" smtClean="0"/>
              <a:t>going </a:t>
            </a:r>
            <a:r>
              <a:rPr lang="en-US" altLang="zh-CN" sz="2800" dirty="0"/>
              <a:t>to be here.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Nick: </a:t>
            </a:r>
            <a:r>
              <a:rPr lang="en-US" altLang="zh-CN" sz="2800" dirty="0"/>
              <a:t>Oh, Sam! I remember </a:t>
            </a:r>
            <a:r>
              <a:rPr lang="en-US" altLang="zh-CN" sz="2800" dirty="0" smtClean="0"/>
              <a:t>we </a:t>
            </a:r>
            <a:r>
              <a:rPr lang="en-US" altLang="zh-CN" sz="2800" u="sng" dirty="0"/>
              <a:t>went bike </a:t>
            </a:r>
            <a:r>
              <a:rPr lang="en-US" altLang="zh-CN" sz="2800" u="sng" dirty="0" smtClean="0"/>
              <a:t>riding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together </a:t>
            </a:r>
            <a:r>
              <a:rPr lang="en-US" altLang="zh-CN" sz="2800" dirty="0" smtClean="0"/>
              <a:t>last </a:t>
            </a:r>
            <a:r>
              <a:rPr lang="en-US" altLang="zh-CN" sz="2800" dirty="0"/>
              <a:t>fall   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/>
              <a:t>          when he </a:t>
            </a:r>
            <a:r>
              <a:rPr lang="en-US" altLang="zh-CN" sz="2800" dirty="0" smtClean="0"/>
              <a:t>visited </a:t>
            </a:r>
            <a:r>
              <a:rPr lang="en-US" altLang="zh-CN" sz="2800" dirty="0"/>
              <a:t>you.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Jeff: </a:t>
            </a:r>
            <a:r>
              <a:rPr lang="en-US" altLang="zh-CN" sz="2800" dirty="0"/>
              <a:t>Yes, that’s right.</a:t>
            </a:r>
            <a:endParaRPr lang="en-US" altLang="zh-CN" sz="2800" dirty="0"/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I’d love to come, but I’m afraid I can’t.</a:t>
            </a:r>
            <a:r>
              <a:rPr lang="en-US" altLang="zh-CN" sz="2800" dirty="0">
                <a:sym typeface="+mn-ea"/>
              </a:rPr>
              <a:t> </a:t>
            </a:r>
            <a:endParaRPr lang="en-US" altLang="zh-CN" sz="2800" dirty="0">
              <a:sym typeface="+mn-ea"/>
            </a:endParaRPr>
          </a:p>
          <a:p>
            <a:pPr marL="1075055" indent="-1075055" eaLnBrk="0" hangingPunct="0">
              <a:lnSpc>
                <a:spcPct val="120000"/>
              </a:lnSpc>
            </a:pPr>
            <a:r>
              <a:rPr lang="en-US" altLang="zh-CN" sz="2800" dirty="0" smtClean="0">
                <a:sym typeface="+mn-ea"/>
              </a:rPr>
              <a:t>          I </a:t>
            </a:r>
            <a:r>
              <a:rPr lang="en-US" altLang="zh-CN" sz="2800" dirty="0">
                <a:sym typeface="+mn-ea"/>
              </a:rPr>
              <a:t>have an exam on Monday so I must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prepare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for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it.</a:t>
            </a:r>
            <a:endParaRPr lang="en-US" altLang="zh-CN" sz="2800" dirty="0"/>
          </a:p>
          <a:p>
            <a:pPr marL="892175" indent="-892175"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Jeff: </a:t>
            </a:r>
            <a:r>
              <a:rPr lang="en-US" altLang="zh-CN" sz="2800" dirty="0">
                <a:sym typeface="+mn-ea"/>
              </a:rPr>
              <a:t>That’s </a:t>
            </a:r>
            <a:r>
              <a:rPr lang="en-US" altLang="zh-CN" sz="2800" u="sng" dirty="0">
                <a:sym typeface="+mn-ea"/>
              </a:rPr>
              <a:t>really too bad</a:t>
            </a:r>
            <a:r>
              <a:rPr lang="en-US" altLang="zh-CN" sz="2800" dirty="0">
                <a:sym typeface="+mn-ea"/>
              </a:rPr>
              <a:t>! Oh, but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Sam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isn’t 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leaving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until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next Wednesday.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Can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 smtClean="0">
                <a:solidFill>
                  <a:schemeClr val="tx1"/>
                </a:solidFill>
                <a:sym typeface="+mn-ea"/>
              </a:rPr>
              <a:t>hang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out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with us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Monday ni</a:t>
            </a:r>
            <a:r>
              <a:rPr lang="en-US" altLang="zh-CN" sz="2800" dirty="0">
                <a:sym typeface="+mn-ea"/>
              </a:rPr>
              <a:t>ght?</a:t>
            </a:r>
            <a:endParaRPr lang="en-US" altLang="zh-CN" sz="2800" dirty="0"/>
          </a:p>
          <a:p>
            <a:pPr eaLnBrk="0" hangingPunct="0">
              <a:lnSpc>
                <a:spcPct val="120000"/>
              </a:lnSpc>
            </a:pPr>
            <a:r>
              <a:rPr lang="en-US" altLang="zh-CN" sz="2800" dirty="0">
                <a:solidFill>
                  <a:srgbClr val="0000FF"/>
                </a:solidFill>
                <a:sym typeface="+mn-ea"/>
              </a:rPr>
              <a:t>Nick:</a:t>
            </a:r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Sure!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800" u="sng" dirty="0">
                <a:solidFill>
                  <a:schemeClr val="tx1"/>
                </a:solidFill>
                <a:sym typeface="+mn-ea"/>
              </a:rPr>
              <a:t>Catch you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on Monday</a:t>
            </a:r>
            <a:r>
              <a:rPr lang="en-US" altLang="zh-CN" sz="2800" dirty="0">
                <a:sym typeface="+mn-ea"/>
              </a:rPr>
              <a:t>!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983432" y="476672"/>
            <a:ext cx="991158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Fill in the blanks according to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983432" y="1093875"/>
            <a:ext cx="1044116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Jeff’s _______ Sam </a:t>
            </a:r>
            <a:r>
              <a:rPr lang="en-US" altLang="zh-CN" dirty="0"/>
              <a:t>_______ </a:t>
            </a:r>
            <a:r>
              <a:rPr lang="en-US" altLang="zh-CN" dirty="0"/>
              <a:t>Xi’an is going to visit him on Saturday. Jeff and his friend Nick </a:t>
            </a:r>
            <a:r>
              <a:rPr lang="en-US" altLang="zh-CN" dirty="0"/>
              <a:t>_______ </a:t>
            </a:r>
            <a:r>
              <a:rPr lang="en-US" altLang="zh-CN" dirty="0"/>
              <a:t>bike riding together last fall when Sam came. But this Saturday Nick </a:t>
            </a:r>
            <a:r>
              <a:rPr lang="en-US" altLang="zh-CN" dirty="0"/>
              <a:t>_______ </a:t>
            </a:r>
            <a:r>
              <a:rPr lang="en-US" altLang="zh-CN" dirty="0"/>
              <a:t>come to Jeff’s house because he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_______ </a:t>
            </a:r>
            <a:r>
              <a:rPr lang="en-US" altLang="zh-CN" dirty="0"/>
              <a:t>an exam on Monday. Luckily, Sam isn’t leaving ______ next Wednesday. Nick can ______ them on Monday and then </a:t>
            </a:r>
            <a:r>
              <a:rPr lang="en-US" altLang="zh-CN" dirty="0"/>
              <a:t>_______ _______ </a:t>
            </a:r>
            <a:r>
              <a:rPr lang="en-US" altLang="zh-CN" dirty="0"/>
              <a:t>together on Monday night.</a:t>
            </a:r>
            <a:endParaRPr lang="en-US" altLang="zh-CN" dirty="0"/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2113248" y="1093875"/>
            <a:ext cx="130195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cousin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545023" y="1106336"/>
            <a:ext cx="10428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from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5" name="Text Box 9"/>
          <p:cNvSpPr txBox="1">
            <a:spLocks noChangeArrowheads="1"/>
          </p:cNvSpPr>
          <p:nvPr/>
        </p:nvSpPr>
        <p:spPr bwMode="auto">
          <a:xfrm>
            <a:off x="7137233" y="1708927"/>
            <a:ext cx="102784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1096127" y="2835746"/>
            <a:ext cx="107273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can’t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992897" y="2831325"/>
            <a:ext cx="1047248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                                                                      must    prepare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for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8" name="Text Box 12"/>
          <p:cNvSpPr txBox="1">
            <a:spLocks noChangeArrowheads="1"/>
          </p:cNvSpPr>
          <p:nvPr/>
        </p:nvSpPr>
        <p:spPr bwMode="auto">
          <a:xfrm>
            <a:off x="1078210" y="4012111"/>
            <a:ext cx="100380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until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49" name="Text Box 13"/>
          <p:cNvSpPr txBox="1">
            <a:spLocks noChangeArrowheads="1"/>
          </p:cNvSpPr>
          <p:nvPr/>
        </p:nvSpPr>
        <p:spPr bwMode="auto">
          <a:xfrm>
            <a:off x="7137233" y="4012111"/>
            <a:ext cx="111921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catch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6750" name="Text Box 14"/>
          <p:cNvSpPr txBox="1">
            <a:spLocks noChangeArrowheads="1"/>
          </p:cNvSpPr>
          <p:nvPr/>
        </p:nvSpPr>
        <p:spPr bwMode="auto">
          <a:xfrm>
            <a:off x="2903813" y="4589171"/>
            <a:ext cx="2337499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hang  </a:t>
            </a:r>
            <a:r>
              <a:rPr lang="en-US" altLang="zh-CN" dirty="0" smtClean="0">
                <a:solidFill>
                  <a:srgbClr val="FF0000"/>
                </a:solidFill>
              </a:rPr>
              <a:t>     out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bldLvl="0" animBg="1"/>
      <p:bldP spid="116744" grpId="0" bldLvl="0" animBg="1"/>
      <p:bldP spid="116745" grpId="0" bldLvl="0" animBg="1"/>
      <p:bldP spid="116746" grpId="0" bldLvl="0" animBg="1"/>
      <p:bldP spid="116747" grpId="0" bldLvl="0" animBg="1"/>
      <p:bldP spid="116748" grpId="0" bldLvl="0" animBg="1"/>
      <p:bldP spid="116749" grpId="0" bldLvl="0" animBg="1"/>
      <p:bldP spid="116750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circl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Text Box 2"/>
          <p:cNvSpPr txBox="1">
            <a:spLocks noChangeArrowheads="1"/>
          </p:cNvSpPr>
          <p:nvPr/>
        </p:nvSpPr>
        <p:spPr bwMode="auto">
          <a:xfrm>
            <a:off x="1055440" y="543883"/>
            <a:ext cx="1072919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</a:rPr>
              <a:t>Listen again and match the names and answers. 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11623" name="Text Box 3"/>
          <p:cNvSpPr txBox="1">
            <a:spLocks noChangeArrowheads="1"/>
          </p:cNvSpPr>
          <p:nvPr/>
        </p:nvSpPr>
        <p:spPr bwMode="auto">
          <a:xfrm>
            <a:off x="1773238" y="3278029"/>
            <a:ext cx="1116013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4" name="Text Box 4"/>
          <p:cNvSpPr txBox="1">
            <a:spLocks noChangeArrowheads="1"/>
          </p:cNvSpPr>
          <p:nvPr/>
        </p:nvSpPr>
        <p:spPr bwMode="auto">
          <a:xfrm>
            <a:off x="1773238" y="2349500"/>
            <a:ext cx="1296987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5" name="Text Box 5"/>
          <p:cNvSpPr txBox="1">
            <a:spLocks noChangeArrowheads="1"/>
          </p:cNvSpPr>
          <p:nvPr/>
        </p:nvSpPr>
        <p:spPr bwMode="auto">
          <a:xfrm>
            <a:off x="1720852" y="1416116"/>
            <a:ext cx="1079500" cy="631711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6" name="Text Box 6"/>
          <p:cNvSpPr txBox="1">
            <a:spLocks noChangeArrowheads="1"/>
          </p:cNvSpPr>
          <p:nvPr/>
        </p:nvSpPr>
        <p:spPr bwMode="auto">
          <a:xfrm>
            <a:off x="1774826" y="4221163"/>
            <a:ext cx="1908175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Mei Ling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7" name="Text Box 7"/>
          <p:cNvSpPr txBox="1">
            <a:spLocks noChangeArrowheads="1"/>
          </p:cNvSpPr>
          <p:nvPr/>
        </p:nvSpPr>
        <p:spPr bwMode="auto">
          <a:xfrm>
            <a:off x="1774825" y="5445125"/>
            <a:ext cx="1296988" cy="683264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Paul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8" name="Text Box 8"/>
          <p:cNvSpPr txBox="1">
            <a:spLocks noChangeArrowheads="1"/>
          </p:cNvSpPr>
          <p:nvPr/>
        </p:nvSpPr>
        <p:spPr bwMode="auto">
          <a:xfrm>
            <a:off x="4224339" y="1341438"/>
            <a:ext cx="30241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I’d love to.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9" name="Text Box 9"/>
          <p:cNvSpPr txBox="1">
            <a:spLocks noChangeArrowheads="1"/>
          </p:cNvSpPr>
          <p:nvPr/>
        </p:nvSpPr>
        <p:spPr bwMode="auto">
          <a:xfrm>
            <a:off x="4151313" y="4306888"/>
            <a:ext cx="504190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sorry. I’m not free.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0" name="Text Box 10"/>
          <p:cNvSpPr txBox="1">
            <a:spLocks noChangeArrowheads="1"/>
          </p:cNvSpPr>
          <p:nvPr/>
        </p:nvSpPr>
        <p:spPr bwMode="auto">
          <a:xfrm>
            <a:off x="4224339" y="2305050"/>
            <a:ext cx="3240087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1" name="Text Box 11"/>
          <p:cNvSpPr txBox="1">
            <a:spLocks noChangeArrowheads="1"/>
          </p:cNvSpPr>
          <p:nvPr/>
        </p:nvSpPr>
        <p:spPr bwMode="auto">
          <a:xfrm>
            <a:off x="4151312" y="5357814"/>
            <a:ext cx="6697215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336675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97358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53365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94355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515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0087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659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923155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Sorry, but I’m not 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 (= free)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2" name="Text Box 12"/>
          <p:cNvSpPr txBox="1">
            <a:spLocks noChangeArrowheads="1"/>
          </p:cNvSpPr>
          <p:nvPr/>
        </p:nvSpPr>
        <p:spPr bwMode="auto">
          <a:xfrm>
            <a:off x="4224338" y="3341688"/>
            <a:ext cx="4679950" cy="683264"/>
          </a:xfrm>
          <a:prstGeom prst="rect">
            <a:avLst/>
          </a:prstGeom>
          <a:noFill/>
          <a:ln w="19050">
            <a:solidFill>
              <a:srgbClr val="CCFFC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52600" indent="-3810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Sure. It sounds great.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2878252" y="1873885"/>
            <a:ext cx="1152525" cy="2808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3143250" y="1628774"/>
            <a:ext cx="1081088" cy="98817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V="1">
            <a:off x="2927351" y="2636838"/>
            <a:ext cx="1223963" cy="1079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3143251" y="4868864"/>
            <a:ext cx="1008063" cy="936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3070226" y="4005263"/>
            <a:ext cx="1296988" cy="1800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Section A 2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88" y="1302824"/>
            <a:ext cx="609600" cy="60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7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253" grpId="0" bldLvl="0" animBg="1"/>
      <p:bldP spid="10255" grpId="0" bldLvl="0" animBg="1"/>
      <p:bldP spid="10256" grpId="0" bldLvl="0" animBg="1"/>
      <p:bldP spid="10258" grpId="0" bldLvl="0" animBg="1"/>
      <p:bldP spid="10260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839416" y="4363878"/>
            <a:ext cx="4501008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400" dirty="0">
                <a:solidFill>
                  <a:srgbClr val="0000FF"/>
                </a:solidFill>
              </a:rPr>
              <a:t>prepare for an exam</a:t>
            </a:r>
            <a:endParaRPr kumimoji="1" lang="en-US" altLang="zh-CN" sz="3400" b="0" dirty="0">
              <a:solidFill>
                <a:srgbClr val="0000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5" y="1398270"/>
            <a:ext cx="3532505" cy="300101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032734" y="4364975"/>
            <a:ext cx="3180556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meet my friend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60" y="1398270"/>
            <a:ext cx="3776980" cy="3001010"/>
          </a:xfrm>
          <a:prstGeom prst="rect">
            <a:avLst/>
          </a:prstGeom>
        </p:spPr>
      </p:pic>
      <p:sp>
        <p:nvSpPr>
          <p:cNvPr id="5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3700" y="276479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Mary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74300" y="2494280"/>
            <a:ext cx="27711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Mei Ling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274300" y="1268730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May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73700" y="1024255"/>
            <a:ext cx="133540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Jeff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15" grpId="0"/>
      <p:bldP spid="5" grpId="0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28016" y="3784412"/>
            <a:ext cx="2316480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have the flu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1384300"/>
            <a:ext cx="3172460" cy="2305050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1056005" y="4500880"/>
            <a:ext cx="2499360" cy="906145"/>
          </a:xfrm>
          <a:prstGeom prst="wedgeRoundRectCallout">
            <a:avLst>
              <a:gd name="adj1" fmla="val 34411"/>
              <a:gd name="adj2" fmla="val -51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FF0000"/>
                </a:solidFill>
              </a:rPr>
              <a:t>. </a:t>
            </a:r>
            <a:r>
              <a:rPr lang="zh-CN" altLang="en-US" sz="2400" dirty="0" smtClean="0">
                <a:solidFill>
                  <a:srgbClr val="FF0000"/>
                </a:solidFill>
              </a:rPr>
              <a:t>流行性感冒；流感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25750" y="3740998"/>
            <a:ext cx="2902585" cy="681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go to </a:t>
            </a:r>
            <a:r>
              <a:rPr lang="en-US" altLang="zh-CN" dirty="0" smtClean="0">
                <a:solidFill>
                  <a:srgbClr val="0000FF"/>
                </a:solidFill>
              </a:rPr>
              <a:t>the </a:t>
            </a:r>
            <a:r>
              <a:rPr lang="en-US" altLang="zh-CN" dirty="0">
                <a:solidFill>
                  <a:srgbClr val="0000FF"/>
                </a:solidFill>
              </a:rPr>
              <a:t>doctor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5807968" y="4588464"/>
            <a:ext cx="1944216" cy="648072"/>
          </a:xfrm>
          <a:prstGeom prst="wedgeRoundRectCallout">
            <a:avLst>
              <a:gd name="adj1" fmla="val -36720"/>
              <a:gd name="adj2" fmla="val -511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去看医生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1377315"/>
            <a:ext cx="4398645" cy="2315845"/>
          </a:xfrm>
          <a:prstGeom prst="rect">
            <a:avLst/>
          </a:prstGeom>
        </p:spPr>
      </p:pic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550356" y="3792205"/>
            <a:ext cx="301743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 smtClean="0">
                <a:solidFill>
                  <a:srgbClr val="0000FF"/>
                </a:solidFill>
              </a:rPr>
              <a:t>help </a:t>
            </a:r>
            <a:r>
              <a:rPr kumimoji="1" lang="en-US" altLang="zh-CN" dirty="0">
                <a:solidFill>
                  <a:srgbClr val="0000FF"/>
                </a:solidFill>
              </a:rPr>
              <a:t>my </a:t>
            </a:r>
            <a:r>
              <a:rPr kumimoji="1" lang="en-US" altLang="zh-CN" dirty="0" smtClean="0">
                <a:solidFill>
                  <a:srgbClr val="0000FF"/>
                </a:solidFill>
              </a:rPr>
              <a:t>parents</a:t>
            </a:r>
            <a:endParaRPr kumimoji="1" lang="en-US" altLang="zh-CN" dirty="0">
              <a:solidFill>
                <a:srgbClr val="CC00FF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/>
          <a:srcRect r="14214"/>
          <a:stretch>
            <a:fillRect/>
          </a:stretch>
        </p:blipFill>
        <p:spPr>
          <a:xfrm>
            <a:off x="8727440" y="1384935"/>
            <a:ext cx="2840355" cy="221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3143299" y="3116385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5828" name="AutoShape 4"/>
          <p:cNvSpPr>
            <a:spLocks noChangeArrowheads="1"/>
          </p:cNvSpPr>
          <p:nvPr/>
        </p:nvSpPr>
        <p:spPr bwMode="auto">
          <a:xfrm>
            <a:off x="1129506" y="3356992"/>
            <a:ext cx="1144437" cy="108012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24" name="Picture 10" descr="school154452_24408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"/>
          <a:stretch>
            <a:fillRect/>
          </a:stretch>
        </p:blipFill>
        <p:spPr bwMode="auto">
          <a:xfrm>
            <a:off x="8904288" y="1773239"/>
            <a:ext cx="1763712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AutoShape 11"/>
          <p:cNvSpPr>
            <a:spLocks noChangeArrowheads="1"/>
          </p:cNvSpPr>
          <p:nvPr/>
        </p:nvSpPr>
        <p:spPr bwMode="auto">
          <a:xfrm>
            <a:off x="1919536" y="1700808"/>
            <a:ext cx="6624637" cy="836613"/>
          </a:xfrm>
          <a:prstGeom prst="wedgeRoundRectCallout">
            <a:avLst>
              <a:gd name="adj1" fmla="val 57020"/>
              <a:gd name="adj2" fmla="val 141298"/>
              <a:gd name="adj3" fmla="val 16667"/>
            </a:avLst>
          </a:prstGeom>
          <a:solidFill>
            <a:srgbClr val="CCFF99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lIns="90000" tIns="46800" rIns="90000" bIns="46800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800" b="0">
              <a:latin typeface="Monotype Corsiva" pitchFamily="66" charset="0"/>
            </a:endParaRPr>
          </a:p>
        </p:txBody>
      </p:sp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2063799" y="1773361"/>
            <a:ext cx="7620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Can </a:t>
            </a:r>
            <a:r>
              <a:rPr lang="en-US" altLang="zh-CN" sz="3200" i="1" dirty="0">
                <a:solidFill>
                  <a:srgbClr val="FF0000"/>
                </a:solidFill>
              </a:rPr>
              <a:t>you</a:t>
            </a:r>
            <a:r>
              <a:rPr lang="en-US" altLang="zh-CN" sz="3200" i="1" dirty="0"/>
              <a:t> come to my party?</a:t>
            </a:r>
            <a:endParaRPr lang="en-US" altLang="zh-CN" sz="3200" i="1" dirty="0"/>
          </a:p>
        </p:txBody>
      </p:sp>
      <p:sp>
        <p:nvSpPr>
          <p:cNvPr id="205840" name="Text Box 16"/>
          <p:cNvSpPr txBox="1">
            <a:spLocks noChangeArrowheads="1"/>
          </p:cNvSpPr>
          <p:nvPr/>
        </p:nvSpPr>
        <p:spPr bwMode="auto">
          <a:xfrm>
            <a:off x="3137049" y="3748096"/>
            <a:ext cx="669766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 </a:t>
            </a:r>
            <a:r>
              <a:rPr lang="en-US" altLang="zh-CN" sz="3200" i="1" dirty="0">
                <a:solidFill>
                  <a:srgbClr val="FF0066"/>
                </a:solidFill>
              </a:rPr>
              <a:t>sounds great /good.</a:t>
            </a:r>
            <a:endParaRPr lang="en-US" altLang="zh-CN" sz="3200" i="1" dirty="0">
              <a:solidFill>
                <a:srgbClr val="FF0066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That </a:t>
            </a:r>
            <a:r>
              <a:rPr lang="en-US" altLang="zh-CN" sz="3200" i="1" dirty="0">
                <a:solidFill>
                  <a:srgbClr val="FF0066"/>
                </a:solidFill>
              </a:rPr>
              <a:t>would be nice.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/>
      <p:bldP spid="205828" grpId="0" animBg="1"/>
      <p:bldP spid="2058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2028826" y="1146416"/>
            <a:ext cx="8087470" cy="535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去看医生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__________________________________ </a:t>
            </a:r>
            <a:r>
              <a:rPr lang="zh-CN" altLang="en-US" dirty="0">
                <a:cs typeface="Times New Roman" panose="02020603050405020304" pitchFamily="18" charset="0"/>
              </a:rPr>
              <a:t>备考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 </a:t>
            </a:r>
            <a:r>
              <a:rPr lang="zh-CN" altLang="en-US" dirty="0">
                <a:cs typeface="Times New Roman" panose="02020603050405020304" pitchFamily="18" charset="0"/>
              </a:rPr>
              <a:t>患流感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help my parents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meet my friends  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____________________ </a:t>
            </a:r>
            <a:r>
              <a:rPr lang="zh-CN" altLang="en-US" dirty="0">
                <a:cs typeface="Times New Roman" panose="02020603050405020304" pitchFamily="18" charset="0"/>
              </a:rPr>
              <a:t>在星期六下午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last fall  ________________________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go bike riding ____________________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_______________ </a:t>
            </a:r>
            <a:r>
              <a:rPr lang="zh-CN" altLang="en-US" dirty="0">
                <a:cs typeface="Times New Roman" panose="02020603050405020304" pitchFamily="18" charset="0"/>
              </a:rPr>
              <a:t>闲逛；常去某处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2133014" y="1020072"/>
            <a:ext cx="345479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/ a doctor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2028826" y="1669944"/>
            <a:ext cx="660781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prepare for an exam / study for a test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153200" y="2265887"/>
            <a:ext cx="223490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5254626" y="2861601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帮助我的父母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5375921" y="3502156"/>
            <a:ext cx="22445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见我的朋友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2069061" y="4025924"/>
            <a:ext cx="414889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on Saturday afternoon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3719514" y="4667725"/>
            <a:ext cx="183255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去年秋天</a:t>
            </a:r>
            <a:endParaRPr lang="zh-CN" altLang="en-US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4773788" y="5190247"/>
            <a:ext cx="26564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骑自行车兜风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2175014" y="5757305"/>
            <a:ext cx="172194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hang out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5503" y="404495"/>
            <a:ext cx="20783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Review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1" grpId="0" bldLvl="0" animBg="1"/>
      <p:bldP spid="108572" grpId="0" bldLvl="0" animBg="1"/>
      <p:bldP spid="108573" grpId="0" bldLvl="0" animBg="1"/>
      <p:bldP spid="108574" grpId="0" bldLvl="0" animBg="1"/>
      <p:bldP spid="108575" grpId="0" bldLvl="0" animBg="1"/>
      <p:bldP spid="108576" grpId="0" bldLvl="0" animBg="1"/>
      <p:bldP spid="108577" grpId="0" bldLvl="0" animBg="1"/>
      <p:bldP spid="108578" grpId="0" bldLvl="0" animBg="1"/>
      <p:bldP spid="10857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2"/>
          <p:cNvSpPr>
            <a:spLocks noGrp="1" noChangeArrowheads="1"/>
          </p:cNvSpPr>
          <p:nvPr>
            <p:ph type="title"/>
          </p:nvPr>
        </p:nvSpPr>
        <p:spPr>
          <a:xfrm>
            <a:off x="1774824" y="865188"/>
            <a:ext cx="8229600" cy="547686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come to my party?</a:t>
            </a:r>
            <a:endParaRPr lang="en-US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855913" y="1479081"/>
            <a:ext cx="3168079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must…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am going to…</a:t>
            </a:r>
            <a:endParaRPr lang="en-US" altLang="zh-CN" sz="32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703388" y="4221164"/>
            <a:ext cx="914400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71780" indent="-271780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have the flu,</a:t>
            </a:r>
            <a:r>
              <a:rPr lang="en-US" altLang="zh-CN" sz="3200" i="1" u="sng" dirty="0">
                <a:solidFill>
                  <a:srgbClr val="000099"/>
                </a:solidFill>
                <a:cs typeface="Times New Roman" panose="02020603050405020304" pitchFamily="18" charset="0"/>
              </a:rPr>
              <a:t> I must /have to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go 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to the 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1623218" y="5416017"/>
            <a:ext cx="853281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, I can’t .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am going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 see a </a:t>
            </a: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doctor.</a:t>
            </a:r>
            <a:endParaRPr lang="en-US" altLang="zh-CN" sz="3200" i="1" dirty="0">
              <a:solidFill>
                <a:srgbClr val="000099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AutoShape 8"/>
          <p:cNvSpPr/>
          <p:nvPr/>
        </p:nvSpPr>
        <p:spPr bwMode="auto">
          <a:xfrm>
            <a:off x="2424113" y="1773238"/>
            <a:ext cx="431800" cy="2087562"/>
          </a:xfrm>
          <a:prstGeom prst="leftBrace">
            <a:avLst>
              <a:gd name="adj1" fmla="val 4026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45" y="1698997"/>
            <a:ext cx="2775020" cy="2016224"/>
          </a:xfrm>
          <a:prstGeom prst="rect">
            <a:avLst/>
          </a:prstGeom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92960" y="2372796"/>
            <a:ext cx="757352" cy="881577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220166" grpId="0"/>
      <p:bldP spid="6151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8261_890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1" y="2160392"/>
            <a:ext cx="32035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1524001" y="1124744"/>
            <a:ext cx="91440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i="1" dirty="0" smtClean="0">
                <a:ea typeface="华文琥珀" panose="02010800040101010101" pitchFamily="2" charset="-122"/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ea typeface="华文琥珀" panose="02010800040101010101" pitchFamily="2" charset="-122"/>
                <a:cs typeface="Times New Roman" panose="02020603050405020304" pitchFamily="18" charset="0"/>
              </a:rPr>
              <a:t>you watch a basketball match with me?</a:t>
            </a:r>
            <a:endParaRPr lang="en-US" altLang="zh-CN" sz="3200" i="1" dirty="0"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52" name="AutoShape 4"/>
          <p:cNvSpPr>
            <a:spLocks noChangeArrowheads="1"/>
          </p:cNvSpPr>
          <p:nvPr/>
        </p:nvSpPr>
        <p:spPr bwMode="auto">
          <a:xfrm>
            <a:off x="8184232" y="4725144"/>
            <a:ext cx="864517" cy="83417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872040" y="2132806"/>
            <a:ext cx="5329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Sure,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I’d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love / like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to.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4906965" y="2924969"/>
            <a:ext cx="576103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sounds great </a:t>
            </a: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/ good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– That </a:t>
            </a:r>
            <a:r>
              <a:rPr lang="en-US" altLang="zh-CN" sz="3200" i="1" dirty="0">
                <a:solidFill>
                  <a:srgbClr val="FF0000"/>
                </a:solidFill>
                <a:ea typeface="华文琥珀" panose="02010800040101010101" pitchFamily="2" charset="-122"/>
                <a:cs typeface="Times New Roman" panose="02020603050405020304" pitchFamily="18" charset="0"/>
              </a:rPr>
              <a:t>would be nice.</a:t>
            </a:r>
            <a:endParaRPr lang="en-US" altLang="zh-CN" sz="3200" i="1" dirty="0">
              <a:solidFill>
                <a:srgbClr val="FF0000"/>
              </a:solidFill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 animBg="1"/>
      <p:bldP spid="206853" grpId="0"/>
      <p:bldP spid="20686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Text Box 4"/>
          <p:cNvSpPr>
            <a:spLocks noGrp="1" noChangeArrowheads="1"/>
          </p:cNvSpPr>
          <p:nvPr>
            <p:ph type="title"/>
          </p:nvPr>
        </p:nvSpPr>
        <p:spPr>
          <a:xfrm>
            <a:off x="983432" y="1166377"/>
            <a:ext cx="7560840" cy="718284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Can 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go shopping with me tomorrow?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070" name="AutoShape 6"/>
          <p:cNvSpPr>
            <a:spLocks noChangeArrowheads="1"/>
          </p:cNvSpPr>
          <p:nvPr/>
        </p:nvSpPr>
        <p:spPr bwMode="auto">
          <a:xfrm>
            <a:off x="767408" y="2331399"/>
            <a:ext cx="971550" cy="100806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1830388" y="2179631"/>
            <a:ext cx="58674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 have to/must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2171701" y="2722742"/>
            <a:ext cx="421233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1524001" y="3716339"/>
            <a:ext cx="6480175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solidFill>
                  <a:srgbClr val="000099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i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I’m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going to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 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3935760" y="4296828"/>
            <a:ext cx="6084887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/>
              <a:t>prepare for an exam.</a:t>
            </a:r>
            <a:endParaRPr lang="en-US" altLang="zh-CN" sz="3200" b="0" dirty="0">
              <a:latin typeface="Monotype Corsiva" pitchFamily="66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28" y="2332545"/>
            <a:ext cx="2922293" cy="248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0" grpId="0" animBg="1"/>
      <p:bldP spid="216071" grpId="0"/>
      <p:bldP spid="216072" grpId="0"/>
      <p:bldP spid="216073" grpId="0"/>
      <p:bldP spid="21607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983432" y="1080344"/>
            <a:ext cx="87137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Can </a:t>
            </a:r>
            <a:r>
              <a:rPr lang="en-US" altLang="zh-CN" sz="3200" i="1" dirty="0">
                <a:cs typeface="Times New Roman" panose="02020603050405020304" pitchFamily="18" charset="0"/>
              </a:rPr>
              <a:t>you come to my party this Sunday?</a:t>
            </a:r>
            <a:endParaRPr lang="en-US" altLang="zh-CN" sz="3200" i="1" dirty="0">
              <a:cs typeface="Times New Roman" panose="02020603050405020304" pitchFamily="18" charset="0"/>
            </a:endParaRPr>
          </a:p>
        </p:txBody>
      </p:sp>
      <p:sp>
        <p:nvSpPr>
          <p:cNvPr id="215046" name="AutoShape 6"/>
          <p:cNvSpPr>
            <a:spLocks noChangeArrowheads="1"/>
          </p:cNvSpPr>
          <p:nvPr/>
        </p:nvSpPr>
        <p:spPr bwMode="auto">
          <a:xfrm>
            <a:off x="804043" y="2140936"/>
            <a:ext cx="755453" cy="1000032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endParaRPr lang="zh-CN" altLang="en-US" sz="3200">
              <a:cs typeface="Times New Roman" panose="02020603050405020304" pitchFamily="18" charset="0"/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1920056" y="2132856"/>
            <a:ext cx="60499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– 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 can’t.</a:t>
            </a:r>
            <a:r>
              <a:rPr lang="en-US" altLang="zh-CN" sz="3200" i="1" dirty="0">
                <a:cs typeface="Times New Roman" panose="02020603050405020304" pitchFamily="18" charset="0"/>
              </a:rPr>
              <a:t> I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to/ must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2351584" y="2773946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go to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804044" y="3717181"/>
            <a:ext cx="64801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Sorry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, I’m afraid not</a:t>
            </a:r>
            <a:r>
              <a:rPr lang="en-US" altLang="zh-CN" sz="3200" i="1" dirty="0">
                <a:cs typeface="Times New Roman" panose="02020603050405020304" pitchFamily="18" charset="0"/>
              </a:rPr>
              <a:t>. </a:t>
            </a:r>
            <a:r>
              <a:rPr lang="en-US" altLang="zh-CN" sz="3200" i="1" dirty="0">
                <a:solidFill>
                  <a:srgbClr val="FF0000"/>
                </a:solidFill>
                <a:cs typeface="Times New Roman" panose="02020603050405020304" pitchFamily="18" charset="0"/>
              </a:rPr>
              <a:t>I’m going to</a:t>
            </a:r>
            <a:r>
              <a:rPr lang="en-US" altLang="zh-CN" sz="3200" i="1" dirty="0">
                <a:cs typeface="Times New Roman" panose="02020603050405020304" pitchFamily="18" charset="0"/>
              </a:rPr>
              <a:t> </a:t>
            </a:r>
            <a:endParaRPr lang="en-US" altLang="zh-CN" sz="32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1272356" y="4364881"/>
            <a:ext cx="40322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cs typeface="Times New Roman" panose="02020603050405020304" pitchFamily="18" charset="0"/>
              </a:rPr>
              <a:t>see the doctor.</a:t>
            </a:r>
            <a:endParaRPr lang="en-US" altLang="zh-CN" sz="3200" b="0" dirty="0"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19" y="3566029"/>
            <a:ext cx="4398572" cy="2229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6" grpId="0" animBg="1"/>
      <p:bldP spid="215047" grpId="0"/>
      <p:bldP spid="215048" grpId="0"/>
      <p:bldP spid="215049" grpId="0"/>
      <p:bldP spid="21505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4723875" y="2086839"/>
            <a:ext cx="62277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/>
              <a:t>Can </a:t>
            </a:r>
            <a:r>
              <a:rPr lang="en-US" altLang="zh-CN" sz="3200" i="1" dirty="0"/>
              <a:t>you… with me?   </a:t>
            </a:r>
            <a:endParaRPr lang="en-US" altLang="zh-CN" sz="3200" i="1" dirty="0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4866750" y="2734540"/>
            <a:ext cx="341151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FF0066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FF0066"/>
                </a:solidFill>
              </a:rPr>
              <a:t>Sure </a:t>
            </a:r>
            <a:r>
              <a:rPr lang="en-US" altLang="zh-CN" sz="3200" i="1" dirty="0">
                <a:solidFill>
                  <a:srgbClr val="FF0066"/>
                </a:solidFill>
              </a:rPr>
              <a:t>, I’d love to.</a:t>
            </a:r>
            <a:endParaRPr lang="en-US" altLang="zh-CN" sz="3200" i="1" dirty="0">
              <a:solidFill>
                <a:srgbClr val="FF0066"/>
              </a:solidFill>
            </a:endParaRPr>
          </a:p>
        </p:txBody>
      </p:sp>
      <p:sp>
        <p:nvSpPr>
          <p:cNvPr id="208911" name="AutoShape 15"/>
          <p:cNvSpPr>
            <a:spLocks noChangeArrowheads="1"/>
          </p:cNvSpPr>
          <p:nvPr/>
        </p:nvSpPr>
        <p:spPr bwMode="auto">
          <a:xfrm>
            <a:off x="3858688" y="3742602"/>
            <a:ext cx="792163" cy="576783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8912" name="Rectangle 16"/>
          <p:cNvSpPr>
            <a:spLocks noChangeArrowheads="1"/>
          </p:cNvSpPr>
          <p:nvPr/>
        </p:nvSpPr>
        <p:spPr bwMode="auto">
          <a:xfrm>
            <a:off x="4866751" y="3526703"/>
            <a:ext cx="608488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 smtClean="0">
                <a:solidFill>
                  <a:srgbClr val="000099"/>
                </a:solidFill>
                <a:cs typeface="Times New Roman" panose="02020603050405020304" pitchFamily="18" charset="0"/>
              </a:rPr>
              <a:t>–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Sorry</a:t>
            </a:r>
            <a:r>
              <a:rPr lang="en-US" altLang="zh-CN" sz="3200" i="1" dirty="0">
                <a:solidFill>
                  <a:srgbClr val="000099"/>
                </a:solidFill>
              </a:rPr>
              <a:t>, I can’t . </a:t>
            </a:r>
            <a:r>
              <a:rPr lang="en-US" altLang="zh-CN" sz="3200" i="1" dirty="0">
                <a:solidFill>
                  <a:srgbClr val="FF0000"/>
                </a:solidFill>
              </a:rPr>
              <a:t>I have to/must … </a:t>
            </a: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</a:t>
            </a:r>
            <a:endParaRPr lang="en-US" altLang="zh-CN" sz="3200" i="1" dirty="0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3200" i="1" dirty="0">
                <a:solidFill>
                  <a:srgbClr val="000099"/>
                </a:solidFill>
              </a:rPr>
              <a:t> </a:t>
            </a:r>
            <a:r>
              <a:rPr lang="en-US" altLang="zh-CN" sz="3200" i="1" dirty="0" smtClean="0">
                <a:solidFill>
                  <a:srgbClr val="000099"/>
                </a:solidFill>
              </a:rPr>
              <a:t>  / </a:t>
            </a:r>
            <a:r>
              <a:rPr lang="en-US" altLang="zh-CN" sz="3200" i="1" dirty="0">
                <a:solidFill>
                  <a:srgbClr val="FF0000"/>
                </a:solidFill>
              </a:rPr>
              <a:t>I’m going to…</a:t>
            </a:r>
            <a:endParaRPr lang="en-US" altLang="zh-CN" sz="3200" i="1" dirty="0">
              <a:solidFill>
                <a:srgbClr val="FF0000"/>
              </a:solidFill>
            </a:endParaRPr>
          </a:p>
        </p:txBody>
      </p:sp>
      <p:sp>
        <p:nvSpPr>
          <p:cNvPr id="208917" name="AutoShape 21"/>
          <p:cNvSpPr>
            <a:spLocks noChangeArrowheads="1"/>
          </p:cNvSpPr>
          <p:nvPr/>
        </p:nvSpPr>
        <p:spPr bwMode="auto">
          <a:xfrm>
            <a:off x="3896664" y="2649994"/>
            <a:ext cx="790821" cy="577844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32856"/>
            <a:ext cx="3848988" cy="1034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9" grpId="0"/>
      <p:bldP spid="208911" grpId="0" animBg="1"/>
      <p:bldP spid="208912" grpId="0"/>
      <p:bldP spid="2089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552" y="2348880"/>
          <a:ext cx="8128000" cy="3474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40801"/>
                <a:gridCol w="64871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Names 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00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Reasons</a:t>
                      </a:r>
                      <a:endParaRPr lang="zh-CN" altLang="en-US" sz="3200" b="1" dirty="0">
                        <a:solidFill>
                          <a:srgbClr val="0033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Ted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help his parents.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 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has to ______________________.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Wilson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must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Anna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might have to _______________.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______________.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5204" y="1233071"/>
            <a:ext cx="6753369" cy="943516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200" b="1" kern="1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Listen again and fill in the blanks. </a:t>
            </a:r>
            <a:endParaRPr lang="zh-CN" altLang="en-US" sz="3200" b="1" kern="12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5582543" y="3466068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prepare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for an exam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5177732" y="4043655"/>
            <a:ext cx="3769264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go to the doctor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7005275" y="4671603"/>
            <a:ext cx="3035782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meet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her friend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4637787" y="5247935"/>
            <a:ext cx="2267445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has </a:t>
            </a:r>
            <a:r>
              <a:rPr lang="en-US" altLang="zh-CN" dirty="0">
                <a:solidFill>
                  <a:srgbClr val="FF0000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the flu</a:t>
            </a:r>
            <a:endParaRPr lang="zh-CN" altLang="en-US" dirty="0">
              <a:solidFill>
                <a:srgbClr val="FF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748" y="3005529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矩形 10"/>
          <p:cNvSpPr/>
          <p:nvPr/>
        </p:nvSpPr>
        <p:spPr>
          <a:xfrm>
            <a:off x="4352011" y="3581593"/>
            <a:ext cx="1097469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3" name="矩形 12"/>
          <p:cNvSpPr/>
          <p:nvPr/>
        </p:nvSpPr>
        <p:spPr>
          <a:xfrm>
            <a:off x="4333538" y="4157657"/>
            <a:ext cx="936703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sp>
        <p:nvSpPr>
          <p:cNvPr id="15" name="矩形 14"/>
          <p:cNvSpPr/>
          <p:nvPr/>
        </p:nvSpPr>
        <p:spPr>
          <a:xfrm>
            <a:off x="4519985" y="4733721"/>
            <a:ext cx="2385247" cy="460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/>
          </a:p>
        </p:txBody>
      </p:sp>
      <p:pic>
        <p:nvPicPr>
          <p:cNvPr id="4" name="Section A 1b截取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73" y="1403204"/>
            <a:ext cx="609600" cy="603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6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623392" y="476672"/>
            <a:ext cx="11089232" cy="5259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When is it?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Saturday afternoon.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Tim: </a:t>
            </a:r>
            <a:r>
              <a:rPr lang="en-US" altLang="zh-CN" sz="2800" dirty="0">
                <a:solidFill>
                  <a:srgbClr val="FF3300"/>
                </a:solidFill>
              </a:rPr>
              <a:t>Oh, no, I can’t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FF3300"/>
                </a:solidFill>
              </a:rPr>
              <a:t>I have to</a:t>
            </a:r>
            <a:r>
              <a:rPr lang="en-US" altLang="zh-CN" sz="2800" dirty="0"/>
              <a:t> prepare for an </a:t>
            </a:r>
            <a:r>
              <a:rPr lang="en-US" altLang="zh-CN" sz="2800" dirty="0" smtClean="0"/>
              <a:t>exam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What about you, Wilson?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Wilson: </a:t>
            </a:r>
            <a:r>
              <a:rPr lang="en-US" altLang="zh-CN" sz="2800" dirty="0">
                <a:solidFill>
                  <a:srgbClr val="FF3300"/>
                </a:solidFill>
              </a:rPr>
              <a:t>Sorry</a:t>
            </a:r>
            <a:r>
              <a:rPr lang="en-US" altLang="zh-CN" sz="2800" dirty="0"/>
              <a:t>, </a:t>
            </a:r>
            <a:r>
              <a:rPr lang="en-US" altLang="zh-CN" sz="2800" dirty="0">
                <a:solidFill>
                  <a:srgbClr val="FF3300"/>
                </a:solidFill>
              </a:rPr>
              <a:t>I must go to</a:t>
            </a:r>
            <a:r>
              <a:rPr lang="en-US" altLang="zh-CN" sz="2800" dirty="0"/>
              <a:t> the doctor.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Anna, </a:t>
            </a:r>
            <a:r>
              <a:rPr lang="en-US" altLang="zh-CN" sz="2800" dirty="0">
                <a:solidFill>
                  <a:srgbClr val="CC0099"/>
                </a:solidFill>
              </a:rPr>
              <a:t>can you come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Anna: </a:t>
            </a:r>
            <a:r>
              <a:rPr lang="en-US" altLang="zh-CN" sz="2800" dirty="0">
                <a:solidFill>
                  <a:srgbClr val="FF3300"/>
                </a:solidFill>
              </a:rPr>
              <a:t>I can’t</a:t>
            </a:r>
            <a:r>
              <a:rPr lang="en-US" altLang="zh-CN" sz="2800" dirty="0"/>
              <a:t>, Sun Ning. I might have to meet </a:t>
            </a:r>
            <a:r>
              <a:rPr lang="en-US" altLang="zh-CN" sz="2800" dirty="0" smtClean="0"/>
              <a:t>my </a:t>
            </a:r>
            <a:r>
              <a:rPr lang="en-US" altLang="zh-CN" sz="2800" dirty="0"/>
              <a:t>friend.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Kay: </a:t>
            </a:r>
            <a:r>
              <a:rPr lang="en-US" altLang="zh-CN" sz="2800" dirty="0">
                <a:solidFill>
                  <a:srgbClr val="FF3300"/>
                </a:solidFill>
              </a:rPr>
              <a:t>I can’t either</a:t>
            </a:r>
            <a:r>
              <a:rPr lang="en-US" altLang="zh-CN" sz="2800" dirty="0"/>
              <a:t>, Sun Ning. I have the flu. 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Sun Ning: That’s too bad, Kay. Oh, maybe next </a:t>
            </a:r>
            <a:r>
              <a:rPr lang="en-US" altLang="zh-CN" sz="2800" dirty="0" smtClean="0"/>
              <a:t>time</a:t>
            </a:r>
            <a:r>
              <a:rPr lang="en-US" altLang="zh-CN" sz="2800" dirty="0"/>
              <a:t>. What a </a:t>
            </a:r>
            <a:endParaRPr lang="en-US" altLang="zh-CN" sz="2800" dirty="0" smtClean="0"/>
          </a:p>
          <a:p>
            <a:pPr indent="1795780" eaLnBrk="1" hangingPunct="1">
              <a:lnSpc>
                <a:spcPct val="120000"/>
              </a:lnSpc>
            </a:pPr>
            <a:r>
              <a:rPr lang="en-US" altLang="zh-CN" sz="2800" dirty="0" smtClean="0"/>
              <a:t>small </a:t>
            </a:r>
            <a:r>
              <a:rPr lang="en-US" altLang="zh-CN" sz="2800" dirty="0"/>
              <a:t>party!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2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17615" r="22629" b="40492"/>
          <a:stretch>
            <a:fillRect/>
          </a:stretch>
        </p:blipFill>
        <p:spPr bwMode="auto">
          <a:xfrm>
            <a:off x="1560513" y="319089"/>
            <a:ext cx="45720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598" name="Group 6"/>
          <p:cNvGrpSpPr/>
          <p:nvPr/>
        </p:nvGrpSpPr>
        <p:grpSpPr bwMode="auto">
          <a:xfrm>
            <a:off x="5845176" y="2162176"/>
            <a:ext cx="4824413" cy="4435475"/>
            <a:chOff x="2721" y="1117"/>
            <a:chExt cx="3039" cy="2794"/>
          </a:xfrm>
        </p:grpSpPr>
        <p:pic>
          <p:nvPicPr>
            <p:cNvPr id="110596" name="Picture 4"/>
            <p:cNvPicPr>
              <a:picLocks noChangeAspect="1" noChangeArrowheads="1"/>
            </p:cNvPicPr>
            <p:nvPr/>
          </p:nvPicPr>
          <p:blipFill>
            <a:blip r:embed="rId3">
              <a:lum bright="12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7" t="18320" r="15266" b="70689"/>
            <a:stretch>
              <a:fillRect/>
            </a:stretch>
          </p:blipFill>
          <p:spPr bwMode="auto">
            <a:xfrm>
              <a:off x="2835" y="3294"/>
              <a:ext cx="2880" cy="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597" name="Picture 5"/>
            <p:cNvPicPr>
              <a:picLocks noChangeAspect="1" noChangeArrowheads="1"/>
            </p:cNvPicPr>
            <p:nvPr/>
          </p:nvPicPr>
          <p:blipFill>
            <a:blip r:embed="rId2">
              <a:lum bright="12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5" t="58328" r="21022" b="8163"/>
            <a:stretch>
              <a:fillRect/>
            </a:stretch>
          </p:blipFill>
          <p:spPr bwMode="auto">
            <a:xfrm rot="60000">
              <a:off x="2721" y="1117"/>
              <a:ext cx="3039" cy="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599" name="Line 7"/>
          <p:cNvSpPr>
            <a:spLocks noChangeShapeType="1"/>
          </p:cNvSpPr>
          <p:nvPr/>
        </p:nvSpPr>
        <p:spPr bwMode="auto">
          <a:xfrm>
            <a:off x="3684588" y="765175"/>
            <a:ext cx="2057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0" name="Line 8"/>
          <p:cNvSpPr>
            <a:spLocks noChangeShapeType="1"/>
          </p:cNvSpPr>
          <p:nvPr/>
        </p:nvSpPr>
        <p:spPr bwMode="auto">
          <a:xfrm>
            <a:off x="2747963" y="1268413"/>
            <a:ext cx="29527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5988051" y="404813"/>
            <a:ext cx="2555875" cy="588962"/>
          </a:xfrm>
          <a:prstGeom prst="rect">
            <a:avLst/>
          </a:prstGeom>
          <a:solidFill>
            <a:srgbClr val="CCFFFF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发出邀请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>
            <a:off x="7788275" y="4076700"/>
            <a:ext cx="15128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>
            <a:off x="2819401" y="2924175"/>
            <a:ext cx="266541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4" name="Line 12"/>
          <p:cNvSpPr>
            <a:spLocks noChangeShapeType="1"/>
          </p:cNvSpPr>
          <p:nvPr/>
        </p:nvSpPr>
        <p:spPr bwMode="auto">
          <a:xfrm>
            <a:off x="2676526" y="1628775"/>
            <a:ext cx="2665413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5" name="Line 13"/>
          <p:cNvSpPr>
            <a:spLocks noChangeShapeType="1"/>
          </p:cNvSpPr>
          <p:nvPr/>
        </p:nvSpPr>
        <p:spPr bwMode="auto">
          <a:xfrm>
            <a:off x="7212013" y="2492375"/>
            <a:ext cx="23050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6" name="Line 14"/>
          <p:cNvSpPr>
            <a:spLocks noChangeShapeType="1"/>
          </p:cNvSpPr>
          <p:nvPr/>
        </p:nvSpPr>
        <p:spPr bwMode="auto">
          <a:xfrm>
            <a:off x="7212013" y="3716338"/>
            <a:ext cx="187325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7" name="Line 15"/>
          <p:cNvSpPr>
            <a:spLocks noChangeShapeType="1"/>
          </p:cNvSpPr>
          <p:nvPr/>
        </p:nvSpPr>
        <p:spPr bwMode="auto">
          <a:xfrm>
            <a:off x="7140575" y="4508500"/>
            <a:ext cx="3240088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8" name="Line 16"/>
          <p:cNvSpPr>
            <a:spLocks noChangeShapeType="1"/>
          </p:cNvSpPr>
          <p:nvPr/>
        </p:nvSpPr>
        <p:spPr bwMode="auto">
          <a:xfrm>
            <a:off x="7212014" y="5229225"/>
            <a:ext cx="3024187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09" name="Line 17"/>
          <p:cNvSpPr>
            <a:spLocks noChangeShapeType="1"/>
          </p:cNvSpPr>
          <p:nvPr/>
        </p:nvSpPr>
        <p:spPr bwMode="auto">
          <a:xfrm>
            <a:off x="7212014" y="5589588"/>
            <a:ext cx="362321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6132514" y="1341438"/>
            <a:ext cx="2555875" cy="588962"/>
          </a:xfrm>
          <a:prstGeom prst="rect">
            <a:avLst/>
          </a:prstGeom>
          <a:solidFill>
            <a:srgbClr val="FF99CC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拒绝邀请</a:t>
            </a:r>
            <a:endParaRPr lang="zh-CN" altLang="en-US"/>
          </a:p>
        </p:txBody>
      </p:sp>
      <p:sp>
        <p:nvSpPr>
          <p:cNvPr id="110611" name="Line 19"/>
          <p:cNvSpPr>
            <a:spLocks noChangeShapeType="1"/>
          </p:cNvSpPr>
          <p:nvPr/>
        </p:nvSpPr>
        <p:spPr bwMode="auto">
          <a:xfrm>
            <a:off x="2747963" y="3284538"/>
            <a:ext cx="122555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4044950" y="2924176"/>
            <a:ext cx="2338388" cy="588963"/>
          </a:xfrm>
          <a:prstGeom prst="rect">
            <a:avLst/>
          </a:prstGeom>
          <a:solidFill>
            <a:srgbClr val="FF9900">
              <a:alpha val="6000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接受邀请</a:t>
            </a:r>
            <a:endParaRPr lang="zh-CN" altLang="en-US"/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4443413" y="3053547"/>
            <a:ext cx="3130922" cy="954107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go to the / a doctor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去看医生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8437563" y="3357563"/>
            <a:ext cx="1655762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6492876" y="560834"/>
            <a:ext cx="4016375" cy="1384995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2800">
                <a:solidFill>
                  <a:schemeClr val="bg1"/>
                </a:solidFill>
              </a:rPr>
              <a:t>prepare for an exam / study for an exam </a:t>
            </a:r>
            <a:endParaRPr lang="en-US" altLang="zh-CN" sz="2800">
              <a:solidFill>
                <a:schemeClr val="bg1"/>
              </a:solidFill>
            </a:endParaRPr>
          </a:p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备考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16" name="Oval 24"/>
          <p:cNvSpPr>
            <a:spLocks noChangeArrowheads="1"/>
          </p:cNvSpPr>
          <p:nvPr/>
        </p:nvSpPr>
        <p:spPr bwMode="auto">
          <a:xfrm>
            <a:off x="9445625" y="2205038"/>
            <a:ext cx="1258888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7069139" y="2565401"/>
            <a:ext cx="1150937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6924675" y="5760571"/>
            <a:ext cx="3243196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chemeClr val="bg1"/>
                </a:solidFill>
              </a:rPr>
              <a:t>have the flu </a:t>
            </a:r>
            <a:r>
              <a:rPr lang="zh-CN" altLang="en-US" sz="2800" dirty="0">
                <a:solidFill>
                  <a:schemeClr val="bg1"/>
                </a:solidFill>
              </a:rPr>
              <a:t>患流感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19" name="Oval 27"/>
          <p:cNvSpPr>
            <a:spLocks noChangeArrowheads="1"/>
          </p:cNvSpPr>
          <p:nvPr/>
        </p:nvSpPr>
        <p:spPr bwMode="auto">
          <a:xfrm>
            <a:off x="9445625" y="4868863"/>
            <a:ext cx="8636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0" name="Oval 28"/>
          <p:cNvSpPr>
            <a:spLocks noChangeArrowheads="1"/>
          </p:cNvSpPr>
          <p:nvPr/>
        </p:nvSpPr>
        <p:spPr bwMode="auto">
          <a:xfrm>
            <a:off x="7069138" y="5229226"/>
            <a:ext cx="6477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1" name="Oval 29"/>
          <p:cNvSpPr>
            <a:spLocks noChangeArrowheads="1"/>
          </p:cNvSpPr>
          <p:nvPr/>
        </p:nvSpPr>
        <p:spPr bwMode="auto">
          <a:xfrm>
            <a:off x="7175501" y="4508501"/>
            <a:ext cx="1655763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4764089" y="4465171"/>
            <a:ext cx="2339975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>
                <a:solidFill>
                  <a:schemeClr val="bg1"/>
                </a:solidFill>
              </a:rPr>
              <a:t>见我的朋友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0623" name="Oval 31"/>
          <p:cNvSpPr>
            <a:spLocks noChangeArrowheads="1"/>
          </p:cNvSpPr>
          <p:nvPr/>
        </p:nvSpPr>
        <p:spPr bwMode="auto">
          <a:xfrm>
            <a:off x="2963863" y="1701801"/>
            <a:ext cx="1727200" cy="4302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4" name="Rectangle 32"/>
          <p:cNvSpPr>
            <a:spLocks noChangeArrowheads="1"/>
          </p:cNvSpPr>
          <p:nvPr/>
        </p:nvSpPr>
        <p:spPr bwMode="auto">
          <a:xfrm>
            <a:off x="2868453" y="2146626"/>
            <a:ext cx="2356644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帮助我的父母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0625" name="Oval 33"/>
          <p:cNvSpPr>
            <a:spLocks noChangeArrowheads="1"/>
          </p:cNvSpPr>
          <p:nvPr/>
        </p:nvSpPr>
        <p:spPr bwMode="auto">
          <a:xfrm>
            <a:off x="3252788" y="836613"/>
            <a:ext cx="2374900" cy="4302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6" name="Rectangle 34"/>
          <p:cNvSpPr>
            <a:spLocks noChangeArrowheads="1"/>
          </p:cNvSpPr>
          <p:nvPr/>
        </p:nvSpPr>
        <p:spPr bwMode="auto">
          <a:xfrm>
            <a:off x="2244726" y="1225084"/>
            <a:ext cx="2665413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chemeClr val="bg1"/>
                </a:solidFill>
              </a:rPr>
              <a:t>在星期六下午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6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9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2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5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78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1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4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87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3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6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99" dur="5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2" dur="5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8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05" dur="50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1" dur="5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11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11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106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1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10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11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1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0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11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1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 animBg="1"/>
      <p:bldP spid="110599" grpId="1" animBg="1"/>
      <p:bldP spid="110600" grpId="0" animBg="1"/>
      <p:bldP spid="110600" grpId="1" animBg="1"/>
      <p:bldP spid="110601" grpId="0" animBg="1"/>
      <p:bldP spid="110601" grpId="1" animBg="1"/>
      <p:bldP spid="110602" grpId="0" animBg="1"/>
      <p:bldP spid="110602" grpId="1" animBg="1"/>
      <p:bldP spid="110603" grpId="0" animBg="1"/>
      <p:bldP spid="110603" grpId="1" animBg="1"/>
      <p:bldP spid="110604" grpId="0" animBg="1"/>
      <p:bldP spid="110604" grpId="1" animBg="1"/>
      <p:bldP spid="110605" grpId="0" animBg="1"/>
      <p:bldP spid="110605" grpId="1" animBg="1"/>
      <p:bldP spid="110606" grpId="0" animBg="1"/>
      <p:bldP spid="110606" grpId="1" animBg="1"/>
      <p:bldP spid="110607" grpId="0" animBg="1"/>
      <p:bldP spid="110607" grpId="1" animBg="1"/>
      <p:bldP spid="110608" grpId="0" animBg="1"/>
      <p:bldP spid="110608" grpId="1" animBg="1"/>
      <p:bldP spid="110609" grpId="0" animBg="1"/>
      <p:bldP spid="110609" grpId="1" animBg="1"/>
      <p:bldP spid="110610" grpId="0" animBg="1"/>
      <p:bldP spid="110610" grpId="1" animBg="1"/>
      <p:bldP spid="110611" grpId="0" animBg="1"/>
      <p:bldP spid="110611" grpId="1" animBg="1"/>
      <p:bldP spid="110612" grpId="0" animBg="1"/>
      <p:bldP spid="110612" grpId="1" animBg="1"/>
      <p:bldP spid="110613" grpId="0" animBg="1"/>
      <p:bldP spid="110614" grpId="0" animBg="1"/>
      <p:bldP spid="110615" grpId="0" animBg="1" uiExpand="1" build="allAtOnce"/>
      <p:bldP spid="110616" grpId="0" animBg="1"/>
      <p:bldP spid="110617" grpId="0" animBg="1"/>
      <p:bldP spid="110618" grpId="0" animBg="1"/>
      <p:bldP spid="110619" grpId="0" animBg="1"/>
      <p:bldP spid="110620" grpId="0" animBg="1"/>
      <p:bldP spid="110621" grpId="0" animBg="1"/>
      <p:bldP spid="110622" grpId="0" animBg="1"/>
      <p:bldP spid="110623" grpId="0" animBg="1"/>
      <p:bldP spid="110624" grpId="0" animBg="1"/>
      <p:bldP spid="110625" grpId="0" animBg="1"/>
      <p:bldP spid="1106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6769" y="653718"/>
            <a:ext cx="6434156" cy="73453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Ning’s Invitation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6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804306" y="2432173"/>
            <a:ext cx="4044623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Accept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707159" y="2407579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683892" y="4592259"/>
            <a:ext cx="4285450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07158" y="3140708"/>
            <a:ext cx="4255044" cy="363791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No, I can’t.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can’t (either).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</a:t>
            </a:r>
            <a:endParaRPr lang="en-US" altLang="zh-CN" dirty="0" smtClean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707159" y="1666316"/>
            <a:ext cx="4255043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804306" y="1653407"/>
            <a:ext cx="4044623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64576" y="179959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064576" y="2574513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124247" y="4787696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1420467" y="1449295"/>
            <a:ext cx="10081120" cy="181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You are the students in the picture. Student A, invite three students to your party. Student B, C and D, give answers.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5371" name="Picture 11" descr="Group wor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60648"/>
            <a:ext cx="47529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65562"/>
            <a:ext cx="975626" cy="97562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71464" y="3815314"/>
            <a:ext cx="986509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Can you come to my party on Saturday afternoon?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Sure, I’d love to.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C: Sorry, I can’t. I have to prepare for an exam.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D: I’m sorry, too. I must go to the doctor.</a:t>
            </a:r>
            <a:endParaRPr lang="zh-CN" altLang="en-US" dirty="0" smtClean="0"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67" y="3232526"/>
            <a:ext cx="1925771" cy="71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WordArt 5"/>
          <p:cNvSpPr>
            <a:spLocks noChangeArrowheads="1" noChangeShapeType="1" noTextEdit="1"/>
          </p:cNvSpPr>
          <p:nvPr/>
        </p:nvSpPr>
        <p:spPr bwMode="auto">
          <a:xfrm>
            <a:off x="8040216" y="1124744"/>
            <a:ext cx="3370262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chemeClr val="tx1"/>
                  </a:solidFill>
                  <a:rou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sz="3600" kern="10" dirty="0">
              <a:ln w="9525">
                <a:solidFill>
                  <a:schemeClr val="tx1"/>
                </a:solidFill>
                <a:rou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497752"/>
            <a:ext cx="10441160" cy="7636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Anna’s Invitation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latin typeface="+mn-ea"/>
                <a:ea typeface="+mn-ea"/>
                <a:cs typeface="Times New Roman" panose="02020603050405020304" pitchFamily="18" charset="0"/>
              </a:rPr>
              <a:t>邀请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1"/>
          <p:cNvSpPr txBox="1"/>
          <p:nvPr/>
        </p:nvSpPr>
        <p:spPr>
          <a:xfrm>
            <a:off x="1119175" y="2567253"/>
            <a:ext cx="3873676" cy="683262"/>
          </a:xfrm>
          <a:prstGeom prst="rect">
            <a:avLst/>
          </a:prstGeom>
          <a:solidFill>
            <a:schemeClr val="accent1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Accept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817114" y="2265473"/>
            <a:ext cx="4387815" cy="12226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I’d love to.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Sure. It sounds great.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911422" y="4399040"/>
            <a:ext cx="4081429" cy="683262"/>
          </a:xfrm>
          <a:prstGeom prst="rect">
            <a:avLst/>
          </a:prstGeom>
          <a:solidFill>
            <a:srgbClr val="FFC00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Decline the invitation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5780384" y="3558809"/>
            <a:ext cx="5428184" cy="304698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sorry, I’m not free.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I’m afraid not.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Sorry, but I’m not available.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I (might) have to… / </a:t>
            </a:r>
            <a:r>
              <a:rPr lang="en-US" altLang="zh-CN" dirty="0" smtClean="0"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must …</a:t>
            </a:r>
            <a:endParaRPr lang="zh-CN" altLang="en-US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5828625" y="1574771"/>
            <a:ext cx="4376304" cy="6317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lIns="91439" tIns="45719" rIns="91439" bIns="45719" rtlCol="0">
            <a:spAutoFit/>
          </a:bodyPr>
          <a:lstStyle/>
          <a:p>
            <a:pPr marL="263525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Can you …?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1119176" y="1616049"/>
            <a:ext cx="3873675" cy="683262"/>
          </a:xfrm>
          <a:prstGeom prst="rect">
            <a:avLst/>
          </a:prstGeom>
          <a:solidFill>
            <a:srgbClr val="00B050"/>
          </a:solidFill>
        </p:spPr>
        <p:txBody>
          <a:bodyPr wrap="square" lIns="91439" tIns="45719" rIns="91439" bIns="4571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ea typeface="华文楷体" panose="02010600040101010101" pitchFamily="2" charset="-122"/>
                <a:cs typeface="Times New Roman" panose="02020603050405020304" pitchFamily="18" charset="0"/>
              </a:rPr>
              <a:t>Make the invitation</a:t>
            </a:r>
            <a:endParaRPr lang="en-US" altLang="zh-CN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178629" y="1766749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1" name="右箭头 10"/>
          <p:cNvSpPr/>
          <p:nvPr/>
        </p:nvSpPr>
        <p:spPr>
          <a:xfrm>
            <a:off x="5198407" y="2666694"/>
            <a:ext cx="502024" cy="2923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  <p:sp>
        <p:nvSpPr>
          <p:cNvPr id="12" name="右箭头 11"/>
          <p:cNvSpPr/>
          <p:nvPr/>
        </p:nvSpPr>
        <p:spPr>
          <a:xfrm>
            <a:off x="5278360" y="4604037"/>
            <a:ext cx="502024" cy="2732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 sz="4265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207568" y="1268760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07568" y="3654806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839416" y="1844824"/>
            <a:ext cx="921702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847850" y="764540"/>
            <a:ext cx="8914765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A invites s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tudent B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to do something.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Student B says you can’t go and why.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sym typeface="+mn-ea"/>
              </a:rPr>
              <a:t>Write some more reasons in the chart.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19536" y="3501008"/>
            <a:ext cx="6046788" cy="2404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1. too much homework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buFontTx/>
              <a:buAutoNum type="arabicPeriod" startAt="3"/>
            </a:pPr>
            <a:r>
              <a:rPr lang="en-US" altLang="zh-CN" dirty="0"/>
              <a:t> ____________________</a:t>
            </a:r>
            <a:endParaRPr lang="zh-CN" altLang="en-US" b="0" dirty="0"/>
          </a:p>
        </p:txBody>
      </p:sp>
      <p:pic>
        <p:nvPicPr>
          <p:cNvPr id="22534" name="Picture 6" descr="Pair wor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55" y="116840"/>
            <a:ext cx="2828925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764540"/>
            <a:ext cx="638810" cy="638810"/>
          </a:xfrm>
          <a:prstGeom prst="rect">
            <a:avLst/>
          </a:prstGeom>
        </p:spPr>
      </p:pic>
      <p:sp>
        <p:nvSpPr>
          <p:cNvPr id="7" name="文本框 21"/>
          <p:cNvSpPr txBox="1"/>
          <p:nvPr/>
        </p:nvSpPr>
        <p:spPr>
          <a:xfrm>
            <a:off x="2428340" y="4079754"/>
            <a:ext cx="4176464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visit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grandparents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1"/>
          <p:cNvSpPr txBox="1"/>
          <p:nvPr/>
        </p:nvSpPr>
        <p:spPr>
          <a:xfrm>
            <a:off x="2423268" y="4688926"/>
            <a:ext cx="3960763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have piano lessons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2423268" y="5250616"/>
            <a:ext cx="4392812" cy="56169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 to a concert (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音乐会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08721"/>
            <a:ext cx="8964612" cy="52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2495551" y="1989138"/>
            <a:ext cx="2016125" cy="5889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去年秋天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69" name="Oval 9"/>
          <p:cNvSpPr>
            <a:spLocks noChangeArrowheads="1"/>
          </p:cNvSpPr>
          <p:nvPr/>
        </p:nvSpPr>
        <p:spPr bwMode="auto">
          <a:xfrm>
            <a:off x="3071814" y="2636839"/>
            <a:ext cx="935037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Oval 10"/>
          <p:cNvSpPr>
            <a:spLocks noChangeArrowheads="1"/>
          </p:cNvSpPr>
          <p:nvPr/>
        </p:nvSpPr>
        <p:spPr bwMode="auto">
          <a:xfrm>
            <a:off x="2640013" y="5229225"/>
            <a:ext cx="1079500" cy="5032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Oval 11"/>
          <p:cNvSpPr>
            <a:spLocks noChangeArrowheads="1"/>
          </p:cNvSpPr>
          <p:nvPr/>
        </p:nvSpPr>
        <p:spPr bwMode="auto">
          <a:xfrm>
            <a:off x="4943475" y="2205039"/>
            <a:ext cx="1944688" cy="50323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4656139" y="1343532"/>
            <a:ext cx="5299849" cy="5847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go bike riding </a:t>
            </a:r>
            <a:r>
              <a:rPr lang="zh-CN" altLang="en-US" dirty="0">
                <a:solidFill>
                  <a:srgbClr val="FF0000"/>
                </a:solidFill>
              </a:rPr>
              <a:t>骑自行车兜风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6672264" y="5300663"/>
            <a:ext cx="3455987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>
                <a:solidFill>
                  <a:srgbClr val="FF0000"/>
                </a:solidFill>
              </a:rPr>
              <a:t>闲逛；常去某处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2873946" y="5559520"/>
            <a:ext cx="2645990" cy="67779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586184" y="6014121"/>
            <a:ext cx="2352388" cy="588962"/>
          </a:xfrm>
          <a:prstGeom prst="rect">
            <a:avLst/>
          </a:prstGeom>
          <a:solidFill>
            <a:srgbClr val="FFFF99">
              <a:alpha val="66000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礼拜一见！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 animBg="1"/>
      <p:bldP spid="117769" grpId="0" animBg="1"/>
      <p:bldP spid="117770" grpId="0" animBg="1"/>
      <p:bldP spid="117771" grpId="0" animBg="1"/>
      <p:bldP spid="117772" grpId="0" animBg="1"/>
      <p:bldP spid="117773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2351584" y="1196752"/>
            <a:ext cx="7620000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礼貌地发出邀请：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Can you come to…?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Could you come to my party?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Would you like to come to my party?</a:t>
            </a:r>
            <a:endParaRPr lang="en-US" altLang="zh-CN" dirty="0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351584" y="3586358"/>
            <a:ext cx="7262813" cy="240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接受邀请：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I’d love to.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Sure. It sounds great.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…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207568" y="1628800"/>
            <a:ext cx="7924800" cy="358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委婉拒绝邀请：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Sorry, I can’t. I have to 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free then.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I’m sorry. I’m not available. I have ...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I’d love to come, but I’m afraid I can’t. I have ...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4" b="16736"/>
          <a:stretch>
            <a:fillRect/>
          </a:stretch>
        </p:blipFill>
        <p:spPr>
          <a:xfrm>
            <a:off x="3575720" y="548680"/>
            <a:ext cx="4571622" cy="936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1772816"/>
            <a:ext cx="11017224" cy="62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zh-CN" kern="0">
                <a:solidFill>
                  <a:srgbClr val="0000FF"/>
                </a:solidFill>
                <a:cs typeface="Times New Roman" panose="02020603050405020304" pitchFamily="18" charset="0"/>
              </a:rPr>
              <a:t>Ⅰ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根据句意，从方框中选择恰当的单词填空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,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注意形式变化。</a:t>
            </a:r>
            <a:endParaRPr lang="zh-CN" altLang="zh-CN" sz="2400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431704" y="2404110"/>
          <a:ext cx="5400600" cy="731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4006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available, exam, catch, flu</a:t>
                      </a:r>
                      <a:endParaRPr lang="zh-CN" sz="3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88418" y="3212976"/>
            <a:ext cx="112332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The police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that criminal in the town.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Will you be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 </a:t>
            </a:r>
            <a:r>
              <a:rPr lang="en-US" altLang="zh-CN" kern="0" dirty="0">
                <a:cs typeface="Times New Roman" panose="02020603050405020304" pitchFamily="18" charset="0"/>
              </a:rPr>
              <a:t>this Sunday? I’d like to invite you to dinner.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I felt like I had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_________. </a:t>
            </a:r>
            <a:r>
              <a:rPr lang="en-US" altLang="zh-CN" kern="0" dirty="0">
                <a:cs typeface="Times New Roman" panose="02020603050405020304" pitchFamily="18" charset="0"/>
              </a:rPr>
              <a:t>I didn’t feel very well.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Jake did well in all the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________. </a:t>
            </a:r>
            <a:r>
              <a:rPr lang="en-US" altLang="zh-CN" kern="0" dirty="0">
                <a:cs typeface="Times New Roman" panose="02020603050405020304" pitchFamily="18" charset="0"/>
              </a:rPr>
              <a:t>He is going out to celebrate.</a:t>
            </a:r>
            <a:endParaRPr lang="zh-CN" altLang="zh-CN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956" y="3178686"/>
            <a:ext cx="1369286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caught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15680" y="3844617"/>
            <a:ext cx="175721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available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768161" y="4987458"/>
            <a:ext cx="66236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flu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68398" y="5571847"/>
            <a:ext cx="1279517" cy="641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exams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980728"/>
            <a:ext cx="10945216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Ⅱ</a:t>
            </a:r>
            <a:r>
              <a:rPr lang="en-US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根据句意及所给汉语提示，写出所缺内容，每空一词（含缩略形式）。</a:t>
            </a:r>
            <a:endParaRPr lang="zh-CN" altLang="zh-CN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1. I’m busy right now. Could you come back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其他时间</a:t>
            </a:r>
            <a:r>
              <a:rPr lang="en-US" altLang="zh-CN" kern="0" dirty="0">
                <a:cs typeface="Times New Roman" panose="02020603050405020304" pitchFamily="18" charset="0"/>
              </a:rPr>
              <a:t>)?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2. I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去看医生</a:t>
            </a:r>
            <a:r>
              <a:rPr lang="en-US" altLang="zh-CN" kern="0" dirty="0">
                <a:cs typeface="Times New Roman" panose="02020603050405020304" pitchFamily="18" charset="0"/>
              </a:rPr>
              <a:t>) yesterday. He said my illness (</a:t>
            </a:r>
            <a:r>
              <a:rPr lang="zh-CN" altLang="zh-CN" kern="0" dirty="0">
                <a:cs typeface="Times New Roman" panose="02020603050405020304" pitchFamily="18" charset="0"/>
              </a:rPr>
              <a:t>病</a:t>
            </a:r>
            <a:r>
              <a:rPr lang="en-US" altLang="zh-CN" kern="0" dirty="0">
                <a:cs typeface="Times New Roman" panose="02020603050405020304" pitchFamily="18" charset="0"/>
              </a:rPr>
              <a:t>) was not serious.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3. The students are busy </a:t>
            </a:r>
            <a:r>
              <a:rPr lang="en-US" altLang="zh-CN" kern="0" dirty="0" smtClean="0">
                <a:cs typeface="Times New Roman" panose="02020603050405020304" pitchFamily="18" charset="0"/>
              </a:rPr>
              <a:t>__________ </a:t>
            </a:r>
            <a:r>
              <a:rPr lang="en-US" altLang="zh-CN" kern="0" dirty="0">
                <a:cs typeface="Times New Roman" panose="02020603050405020304" pitchFamily="18" charset="0"/>
              </a:rPr>
              <a:t>_______ (</a:t>
            </a:r>
            <a:r>
              <a:rPr lang="zh-CN" altLang="zh-CN" kern="0" dirty="0">
                <a:cs typeface="Times New Roman" panose="02020603050405020304" pitchFamily="18" charset="0"/>
              </a:rPr>
              <a:t>为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做准备</a:t>
            </a:r>
            <a:r>
              <a:rPr lang="en-US" altLang="zh-CN" kern="0" dirty="0">
                <a:cs typeface="Times New Roman" panose="02020603050405020304" pitchFamily="18" charset="0"/>
              </a:rPr>
              <a:t>) the goodbye party</a:t>
            </a:r>
            <a:r>
              <a:rPr lang="en-US" altLang="zh-CN" kern="0" dirty="0" smtClean="0">
                <a:cs typeface="Times New Roman" panose="02020603050405020304" pitchFamily="18" charset="0"/>
              </a:rPr>
              <a:t>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00256" y="2204864"/>
            <a:ext cx="283180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another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time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1504" y="3364842"/>
            <a:ext cx="593200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went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to        the </a:t>
            </a: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/ a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doctor  </a:t>
            </a:r>
            <a:endParaRPr lang="zh-CN" altLang="zh-CN" kern="100" dirty="0">
              <a:solidFill>
                <a:srgbClr val="FF0000"/>
              </a:solidFill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0464" y="4474820"/>
            <a:ext cx="3072251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preparing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for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2276872"/>
            <a:ext cx="1080120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4. It is sunny, and I am happy to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闲逛</a:t>
            </a:r>
            <a:r>
              <a:rPr lang="en-US" altLang="zh-CN" kern="0" dirty="0">
                <a:cs typeface="Times New Roman" panose="02020603050405020304" pitchFamily="18" charset="0"/>
              </a:rPr>
              <a:t>) with my parents.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Times New Roman" panose="02020603050405020304" pitchFamily="18" charset="0"/>
              </a:rPr>
              <a:t>5. Yesterday, we _______ _______ _______ _______ (</a:t>
            </a:r>
            <a:r>
              <a:rPr lang="zh-CN" altLang="zh-CN" kern="0" dirty="0">
                <a:cs typeface="Times New Roman" panose="02020603050405020304" pitchFamily="18" charset="0"/>
              </a:rPr>
              <a:t>直到</a:t>
            </a:r>
            <a:r>
              <a:rPr lang="en-US" altLang="zh-CN" kern="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kern="0" dirty="0">
                <a:cs typeface="Times New Roman" panose="02020603050405020304" pitchFamily="18" charset="0"/>
              </a:rPr>
              <a:t>才吃午饭</a:t>
            </a:r>
            <a:r>
              <a:rPr lang="en-US" altLang="zh-CN" kern="0" dirty="0">
                <a:cs typeface="Times New Roman" panose="02020603050405020304" pitchFamily="18" charset="0"/>
              </a:rPr>
              <a:t>) two o’clock.</a:t>
            </a:r>
            <a:endParaRPr lang="zh-CN" altLang="zh-CN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72064" y="2263160"/>
            <a:ext cx="2542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hang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out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63752" y="3504900"/>
            <a:ext cx="5719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didn’t </a:t>
            </a:r>
            <a:r>
              <a:rPr lang="en-US" altLang="zh-CN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have       lunch     until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WordArt 10"/>
          <p:cNvSpPr>
            <a:spLocks noChangeArrowheads="1" noChangeShapeType="1"/>
          </p:cNvSpPr>
          <p:nvPr/>
        </p:nvSpPr>
        <p:spPr bwMode="auto">
          <a:xfrm>
            <a:off x="1703512" y="1988841"/>
            <a:ext cx="8712522" cy="3169989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en-US" altLang="zh-CN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Can you come to my party?</a:t>
            </a:r>
            <a:endParaRPr lang="zh-CN" altLang="en-US" sz="4400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9" descr="Homework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980728"/>
            <a:ext cx="5040313" cy="13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71464" y="2492896"/>
            <a:ext cx="9361040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Use what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have learned</a:t>
            </a:r>
            <a:r>
              <a:rPr lang="zh-CN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lesson to make up a new conversation among three people. One makes an invitation,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second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 accepts it and the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third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turns down </a:t>
            </a:r>
            <a:r>
              <a:rPr lang="en-US" altLang="zh-CN" dirty="0">
                <a:cs typeface="Times New Roman" panose="02020603050405020304" pitchFamily="18" charset="0"/>
              </a:rPr>
              <a:t>it.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1847850" y="51736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en-US" altLang="zh-CN" sz="2800" i="1">
              <a:solidFill>
                <a:schemeClr val="accent2"/>
              </a:solidFill>
            </a:endParaRPr>
          </a:p>
        </p:txBody>
      </p:sp>
      <p:sp>
        <p:nvSpPr>
          <p:cNvPr id="2054" name="WordArt 9"/>
          <p:cNvSpPr>
            <a:spLocks noChangeArrowheads="1" noChangeShapeType="1" noTextEdit="1"/>
          </p:cNvSpPr>
          <p:nvPr/>
        </p:nvSpPr>
        <p:spPr bwMode="auto">
          <a:xfrm>
            <a:off x="4310063" y="1500188"/>
            <a:ext cx="3643312" cy="20875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kern="10" spc="-360">
              <a:ln w="19050">
                <a:solidFill>
                  <a:schemeClr val="tx1"/>
                </a:solidFill>
                <a:round/>
              </a:ln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19591"/>
          <a:stretch>
            <a:fillRect/>
          </a:stretch>
        </p:blipFill>
        <p:spPr>
          <a:xfrm>
            <a:off x="3143672" y="3575395"/>
            <a:ext cx="5714285" cy="222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312071039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1880235"/>
            <a:ext cx="2164715" cy="3086735"/>
          </a:xfrm>
          <a:prstGeom prst="rect">
            <a:avLst/>
          </a:prstGeom>
        </p:spPr>
      </p:pic>
      <p:pic>
        <p:nvPicPr>
          <p:cNvPr id="3" name="图片 2" descr="微信图片_20231207105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999490"/>
            <a:ext cx="2722245" cy="4060190"/>
          </a:xfrm>
          <a:prstGeom prst="rect">
            <a:avLst/>
          </a:prstGeom>
        </p:spPr>
      </p:pic>
      <p:sp>
        <p:nvSpPr>
          <p:cNvPr id="15" name="Rectangle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700" y="5085715"/>
            <a:ext cx="19202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Sun Ning</a:t>
            </a:r>
            <a:endParaRPr lang="en-US" altLang="zh-CN" sz="3200" dirty="0">
              <a:solidFill>
                <a:srgbClr val="0000FF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7270" y="5059680"/>
            <a:ext cx="541591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His birthday’s on Saturday.</a:t>
            </a:r>
            <a:endParaRPr lang="en-US" altLang="zh-CN" sz="3200" dirty="0">
              <a:solidFill>
                <a:srgbClr val="0099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009900"/>
                </a:solidFill>
              </a:rPr>
              <a:t>He will have a birthday party.</a:t>
            </a:r>
            <a:endParaRPr lang="en-US" altLang="zh-CN" sz="3200" dirty="0">
              <a:solidFill>
                <a:srgbClr val="009900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32175" y="-189230"/>
            <a:ext cx="43491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dirty="0">
                <a:solidFill>
                  <a:srgbClr val="FF0000"/>
                </a:solidFill>
              </a:rPr>
              <a:t>make an invitation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80" y="821690"/>
            <a:ext cx="4297680" cy="4348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44450"/>
            <a:ext cx="29095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10855" y="5013960"/>
            <a:ext cx="3919855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Can you...?/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</a:rPr>
              <a:t>Would you like to...?/</a:t>
            </a:r>
            <a:endParaRPr lang="en-US" altLang="zh-CN" sz="3200" dirty="0">
              <a:solidFill>
                <a:srgbClr val="CC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>
                <a:solidFill>
                  <a:srgbClr val="CC00FF"/>
                </a:solidFill>
                <a:sym typeface="+mn-ea"/>
              </a:rPr>
              <a:t>Would you love to...?</a:t>
            </a:r>
            <a:endParaRPr lang="en-US" altLang="zh-CN" sz="3200" dirty="0">
              <a:solidFill>
                <a:srgbClr val="CC00FF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552305" y="1341120"/>
            <a:ext cx="942975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91810" y="334010"/>
            <a:ext cx="27813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[ˌɪnvɪˈteɪʃn]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n. </a:t>
            </a:r>
            <a:r>
              <a:rPr lang="zh-CN" altLang="zh-CN" sz="2400" dirty="0" smtClean="0">
                <a:cs typeface="Times New Roman" panose="02020603050405020304" pitchFamily="18" charset="0"/>
              </a:rPr>
              <a:t>邀请</a:t>
            </a:r>
            <a:endParaRPr lang="zh-CN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055370"/>
            <a:ext cx="11400790" cy="55429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807960" y="1763395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7248525" y="3140710"/>
            <a:ext cx="1497330" cy="192341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8184515" y="4869180"/>
            <a:ext cx="1497330" cy="142430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639695" y="3309620"/>
            <a:ext cx="1497330" cy="14192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3072130" y="2023745"/>
            <a:ext cx="1497330" cy="1240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87170" y="78740"/>
            <a:ext cx="9982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000" u="sng" dirty="0">
                <a:solidFill>
                  <a:srgbClr val="FF0000"/>
                </a:solidFill>
              </a:rPr>
              <a:t>accept the invitation</a:t>
            </a:r>
            <a:r>
              <a:rPr lang="en-US" altLang="zh-CN" sz="4000" dirty="0">
                <a:solidFill>
                  <a:srgbClr val="FF0000"/>
                </a:solidFill>
              </a:rPr>
              <a:t> or </a:t>
            </a:r>
            <a:r>
              <a:rPr lang="en-US" altLang="zh-CN" sz="4000" u="sng" dirty="0">
                <a:solidFill>
                  <a:srgbClr val="FF0000"/>
                </a:solidFill>
              </a:rPr>
              <a:t>refuse the invitation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99060" y="-27305"/>
            <a:ext cx="209169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AutoShap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182985" y="260350"/>
            <a:ext cx="606425" cy="699770"/>
          </a:xfrm>
          <a:prstGeom prst="smileyFace">
            <a:avLst>
              <a:gd name="adj" fmla="val -4653"/>
            </a:avLst>
          </a:prstGeom>
          <a:solidFill>
            <a:schemeClr val="accent1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6852" name="AutoShape 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1845" y="404495"/>
            <a:ext cx="624840" cy="62738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571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559560" y="692785"/>
            <a:ext cx="24364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[əkˈsept]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接受</a:t>
            </a:r>
            <a:endParaRPr lang="zh-CN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72580" y="693420"/>
            <a:ext cx="243776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33400" indent="-533400">
              <a:lnSpc>
                <a:spcPct val="120000"/>
              </a:lnSpc>
            </a:pPr>
            <a:r>
              <a:rPr lang="zh-CN" altLang="en-US" sz="2400" dirty="0" smtClean="0">
                <a:cs typeface="Times New Roman" panose="02020603050405020304" pitchFamily="18" charset="0"/>
              </a:rPr>
              <a:t>[rɪˈfjuːz]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v. 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拒绝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3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4.xml><?xml version="1.0" encoding="utf-8"?>
<p:tagLst xmlns:p="http://schemas.openxmlformats.org/presentationml/2006/main">
  <p:tag name="KSO_WM_TEMPLATE_CATEGORY" val="custom"/>
  <p:tag name="KSO_WM_TEMPLATE_INDEX" val="20203888"/>
</p:tagLst>
</file>

<file path=ppt/tags/tag65.xml><?xml version="1.0" encoding="utf-8"?>
<p:tagLst xmlns:p="http://schemas.openxmlformats.org/presentationml/2006/main">
  <p:tag name="commondata" val="eyJoZGlkIjoiNDM4NDRhZjIyZDUyMzExNjg0NmQ2NTc2MzhlMmQ2ZT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33400" indent="-533400">
          <a:lnSpc>
            <a:spcPct val="120000"/>
          </a:lnSpc>
          <a:defRPr dirty="0" smtClean="0">
            <a:cs typeface="Times New Roman" panose="02020603050405020304" pitchFamily="18" charset="0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13703</Words>
  <Application>WPS 演示</Application>
  <PresentationFormat>宽屏</PresentationFormat>
  <Paragraphs>742</Paragraphs>
  <Slides>61</Slides>
  <Notes>4</Notes>
  <HiddenSlides>0</HiddenSlides>
  <MMClips>8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Arial</vt:lpstr>
      <vt:lpstr>宋体</vt:lpstr>
      <vt:lpstr>Wingdings</vt:lpstr>
      <vt:lpstr>Times New Roman</vt:lpstr>
      <vt:lpstr>华文琥珀</vt:lpstr>
      <vt:lpstr>微软雅黑</vt:lpstr>
      <vt:lpstr>Arial Unicode MS</vt:lpstr>
      <vt:lpstr>Calibri</vt:lpstr>
      <vt:lpstr>华文楷体</vt:lpstr>
      <vt:lpstr>Monotype Corsiva</vt:lpstr>
      <vt:lpstr>Segoe Print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– Can you come to my party?</vt:lpstr>
      <vt:lpstr>PowerPoint 演示文稿</vt:lpstr>
      <vt:lpstr>– Can you go shopping with me tomorrow?</vt:lpstr>
      <vt:lpstr>PowerPoint 演示文稿</vt:lpstr>
      <vt:lpstr>PowerPoint 演示文稿</vt:lpstr>
      <vt:lpstr>Listen again and fill in the blanks. </vt:lpstr>
      <vt:lpstr>PowerPoint 演示文稿</vt:lpstr>
      <vt:lpstr>PowerPoint 演示文稿</vt:lpstr>
      <vt:lpstr>Sun Ning’s Invitation (邀请)</vt:lpstr>
      <vt:lpstr>PowerPoint 演示文稿</vt:lpstr>
      <vt:lpstr>Anna’s Invitation (邀请)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615</cp:revision>
  <dcterms:created xsi:type="dcterms:W3CDTF">2013-03-17T02:35:00Z</dcterms:created>
  <dcterms:modified xsi:type="dcterms:W3CDTF">2024-12-13T07:42:00Z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7E70CB67D1054C1EA36AC9F13BFFB574_12</vt:lpwstr>
  </property>
  <property fmtid="{D5CDD505-2E9C-101B-9397-08002B2CF9AE}" pid="3" name="KSOProductBuildVer">
    <vt:lpwstr>2052-12.1.0.19302</vt:lpwstr>
  </property>
</Properties>
</file>